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2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tpatters\Local%20Settings\Temporary%20Internet%20Files\Content.Outlook\XVXYJ506\Uptake%20rates%20by%20Age%20Group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title>
      <c:tx>
        <c:rich>
          <a:bodyPr/>
          <a:lstStyle/>
          <a:p>
            <a:pPr>
              <a:defRPr/>
            </a:pPr>
            <a:r>
              <a:rPr lang="en-US"/>
              <a:t>National</a:t>
            </a:r>
            <a:r>
              <a:rPr lang="en-US" baseline="0"/>
              <a:t> Average</a:t>
            </a:r>
            <a:r>
              <a:rPr lang="en-US"/>
              <a:t> - Invitation rate Vs Uptake by Age
</a:t>
            </a:r>
          </a:p>
        </c:rich>
      </c:tx>
      <c:layout/>
    </c:title>
    <c:plotArea>
      <c:layout/>
      <c:barChart>
        <c:barDir val="col"/>
        <c:grouping val="clustered"/>
        <c:ser>
          <c:idx val="1"/>
          <c:order val="0"/>
          <c:tx>
            <c:strRef>
              <c:f>'By Age'!$A$151:$B$151</c:f>
              <c:strCache>
                <c:ptCount val="1"/>
                <c:pt idx="0">
                  <c:v>Percentage Invited</c:v>
                </c:pt>
              </c:strCache>
            </c:strRef>
          </c:tx>
          <c:cat>
            <c:strRef>
              <c:f>'By Age'!$B$3:$J$3</c:f>
              <c:strCache>
                <c:ptCount val="9"/>
                <c:pt idx="0">
                  <c:v>12-14</c:v>
                </c:pt>
                <c:pt idx="1">
                  <c:v>15-24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75-84</c:v>
                </c:pt>
                <c:pt idx="8">
                  <c:v>85-</c:v>
                </c:pt>
              </c:strCache>
            </c:strRef>
          </c:cat>
          <c:val>
            <c:numRef>
              <c:f>'By Age'!$B$169:$J$169</c:f>
              <c:numCache>
                <c:formatCode>0.00%</c:formatCode>
                <c:ptCount val="9"/>
                <c:pt idx="0">
                  <c:v>0.96899999999999997</c:v>
                </c:pt>
                <c:pt idx="1">
                  <c:v>0.95799999999999996</c:v>
                </c:pt>
                <c:pt idx="2">
                  <c:v>0.94599999999999995</c:v>
                </c:pt>
                <c:pt idx="3">
                  <c:v>0.95099999999999996</c:v>
                </c:pt>
                <c:pt idx="4">
                  <c:v>0.96699999999999997</c:v>
                </c:pt>
                <c:pt idx="5">
                  <c:v>0.97799999999999998</c:v>
                </c:pt>
                <c:pt idx="6">
                  <c:v>0.98099999999999998</c:v>
                </c:pt>
                <c:pt idx="7">
                  <c:v>0.96499999999999997</c:v>
                </c:pt>
                <c:pt idx="8">
                  <c:v>0.91100000000000003</c:v>
                </c:pt>
              </c:numCache>
            </c:numRef>
          </c:val>
        </c:ser>
        <c:ser>
          <c:idx val="4"/>
          <c:order val="1"/>
          <c:tx>
            <c:strRef>
              <c:f>'By Age'!$A$192</c:f>
              <c:strCache>
                <c:ptCount val="1"/>
                <c:pt idx="0">
                  <c:v>Percentage Attended</c:v>
                </c:pt>
              </c:strCache>
            </c:strRef>
          </c:tx>
          <c:val>
            <c:numRef>
              <c:f>'By Age'!$B$210:$J$210</c:f>
              <c:numCache>
                <c:formatCode>0.00%</c:formatCode>
                <c:ptCount val="9"/>
                <c:pt idx="0">
                  <c:v>0.77500000000000002</c:v>
                </c:pt>
                <c:pt idx="1">
                  <c:v>0.66300000000000003</c:v>
                </c:pt>
                <c:pt idx="2">
                  <c:v>0.60199999999999998</c:v>
                </c:pt>
                <c:pt idx="3">
                  <c:v>0.65200000000000002</c:v>
                </c:pt>
                <c:pt idx="4">
                  <c:v>0.72399999999999998</c:v>
                </c:pt>
                <c:pt idx="5">
                  <c:v>0.79</c:v>
                </c:pt>
                <c:pt idx="6">
                  <c:v>0.83399999999999996</c:v>
                </c:pt>
                <c:pt idx="7">
                  <c:v>0.81200000000000006</c:v>
                </c:pt>
                <c:pt idx="8">
                  <c:v>0.72499999999999998</c:v>
                </c:pt>
              </c:numCache>
            </c:numRef>
          </c:val>
        </c:ser>
        <c:axId val="84327808"/>
        <c:axId val="85304448"/>
      </c:barChart>
      <c:catAx>
        <c:axId val="84327808"/>
        <c:scaling>
          <c:orientation val="minMax"/>
        </c:scaling>
        <c:axPos val="b"/>
        <c:majorTickMark val="none"/>
        <c:tickLblPos val="nextTo"/>
        <c:crossAx val="85304448"/>
        <c:crosses val="autoZero"/>
        <c:auto val="1"/>
        <c:lblAlgn val="ctr"/>
        <c:lblOffset val="100"/>
      </c:catAx>
      <c:valAx>
        <c:axId val="8530444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Population</a:t>
                </a:r>
              </a:p>
            </c:rich>
          </c:tx>
          <c:layout/>
        </c:title>
        <c:numFmt formatCode="0.00%" sourceLinked="1"/>
        <c:majorTickMark val="none"/>
        <c:tickLblPos val="nextTo"/>
        <c:crossAx val="8432780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059F-83D8-4C57-BBB8-7E537B104D46}" type="datetimeFigureOut">
              <a:rPr lang="en-US" smtClean="0"/>
              <a:t>10/31/2013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74B6-6642-4757-99DA-C1AEA7136FD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059F-83D8-4C57-BBB8-7E537B104D46}" type="datetimeFigureOut">
              <a:rPr lang="en-US" smtClean="0"/>
              <a:t>10/31/2013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74B6-6642-4757-99DA-C1AEA7136FD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059F-83D8-4C57-BBB8-7E537B104D46}" type="datetimeFigureOut">
              <a:rPr lang="en-US" smtClean="0"/>
              <a:t>10/31/2013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74B6-6642-4757-99DA-C1AEA7136FD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059F-83D8-4C57-BBB8-7E537B104D46}" type="datetimeFigureOut">
              <a:rPr lang="en-US" smtClean="0"/>
              <a:t>10/31/2013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74B6-6642-4757-99DA-C1AEA7136FD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059F-83D8-4C57-BBB8-7E537B104D46}" type="datetimeFigureOut">
              <a:rPr lang="en-US" smtClean="0"/>
              <a:t>10/31/2013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74B6-6642-4757-99DA-C1AEA7136FD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059F-83D8-4C57-BBB8-7E537B104D46}" type="datetimeFigureOut">
              <a:rPr lang="en-US" smtClean="0"/>
              <a:t>10/31/2013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74B6-6642-4757-99DA-C1AEA7136FD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059F-83D8-4C57-BBB8-7E537B104D46}" type="datetimeFigureOut">
              <a:rPr lang="en-US" smtClean="0"/>
              <a:t>10/31/2013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74B6-6642-4757-99DA-C1AEA7136FD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059F-83D8-4C57-BBB8-7E537B104D46}" type="datetimeFigureOut">
              <a:rPr lang="en-US" smtClean="0"/>
              <a:t>10/31/2013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74B6-6642-4757-99DA-C1AEA7136FD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059F-83D8-4C57-BBB8-7E537B104D46}" type="datetimeFigureOut">
              <a:rPr lang="en-US" smtClean="0"/>
              <a:t>10/31/2013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74B6-6642-4757-99DA-C1AEA7136FD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059F-83D8-4C57-BBB8-7E537B104D46}" type="datetimeFigureOut">
              <a:rPr lang="en-US" smtClean="0"/>
              <a:t>10/31/2013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74B6-6642-4757-99DA-C1AEA7136FD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059F-83D8-4C57-BBB8-7E537B104D46}" type="datetimeFigureOut">
              <a:rPr lang="en-US" smtClean="0"/>
              <a:t>10/31/2013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74B6-6642-4757-99DA-C1AEA7136FD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1059F-83D8-4C57-BBB8-7E537B104D46}" type="datetimeFigureOut">
              <a:rPr lang="en-US" smtClean="0"/>
              <a:t>10/31/2013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F74B6-6642-4757-99DA-C1AEA7136FD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Young Peoples Views on Diabetes Retinopathy Screening in Scotland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Dr Tim Patterson, DRS Coordinator NHS Borders</a:t>
            </a:r>
          </a:p>
          <a:p>
            <a:r>
              <a:rPr lang="en-GB" dirty="0" smtClean="0"/>
              <a:t>Ms Laura Sharpe, DUKIT Project Officer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85728"/>
          <a:ext cx="8229600" cy="5840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DUKIT slides and DVD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Raise awareness of DRS amongst young people</a:t>
            </a:r>
          </a:p>
          <a:p>
            <a:r>
              <a:rPr lang="en-GB" dirty="0" smtClean="0"/>
              <a:t>DUKIT website survey of views of DRS programme</a:t>
            </a:r>
          </a:p>
          <a:p>
            <a:r>
              <a:rPr lang="en-GB" dirty="0" smtClean="0"/>
              <a:t>Produce young persons information leaflet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59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Young Peoples Views on Diabetes Retinopathy Screening in Scotland</vt:lpstr>
      <vt:lpstr>Slide 2</vt:lpstr>
      <vt:lpstr>DUKIT slides and DVD</vt:lpstr>
      <vt:lpstr>Proposal</vt:lpstr>
    </vt:vector>
  </TitlesOfParts>
  <Company>NHS Borders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Young Peoples Views on Diabetes Retinopathy Screening in Scotland</dc:title>
  <dc:creator>tpatters</dc:creator>
  <cp:lastModifiedBy>tpatters</cp:lastModifiedBy>
  <cp:revision>2</cp:revision>
  <dcterms:created xsi:type="dcterms:W3CDTF">2013-10-31T14:53:14Z</dcterms:created>
  <dcterms:modified xsi:type="dcterms:W3CDTF">2013-10-31T15:01:03Z</dcterms:modified>
</cp:coreProperties>
</file>