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6" r:id="rId6"/>
    <p:sldId id="305" r:id="rId7"/>
    <p:sldId id="310" r:id="rId8"/>
    <p:sldId id="279" r:id="rId9"/>
    <p:sldId id="324" r:id="rId10"/>
    <p:sldId id="292" r:id="rId11"/>
    <p:sldId id="293" r:id="rId12"/>
    <p:sldId id="295" r:id="rId13"/>
    <p:sldId id="296" r:id="rId14"/>
    <p:sldId id="297" r:id="rId15"/>
    <p:sldId id="301" r:id="rId16"/>
    <p:sldId id="319" r:id="rId17"/>
    <p:sldId id="317" r:id="rId18"/>
    <p:sldId id="332" r:id="rId19"/>
    <p:sldId id="331" r:id="rId20"/>
    <p:sldId id="284" r:id="rId21"/>
    <p:sldId id="302" r:id="rId22"/>
    <p:sldId id="287" r:id="rId23"/>
    <p:sldId id="341" r:id="rId24"/>
    <p:sldId id="29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F4DE-BC25-42C3-832E-9846FE12751F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BDC2-6FE9-44F5-B41E-C5EBF1B6C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5776-F3D8-49E8-9D75-CE32F6F704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00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9F4C-9366-4165-9DAE-FD111AF2810D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AB9-2ACC-4CB9-9C58-0EABE8F98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133-75A1-4EE8-8DB9-C38ABC4CDF30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A328-FDF5-43CE-B9D4-C7845EEAA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133-75A1-4EE8-8DB9-C38ABC4CDF30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A328-FDF5-43CE-B9D4-C7845EEAA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FB1-DAB2-4DF5-A733-B4D4F6D7521B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BA5C-74EB-4EBE-B0D8-79CE04D286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49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DD18-C70F-4174-B5F3-DFEA10770209}" type="datetimeFigureOut">
              <a:rPr kumimoji="1" lang="ja-JP" altLang="en-US" smtClean="0"/>
              <a:pPr/>
              <a:t>2014/10/26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E43C-FDD5-42C1-B41A-1A94590D7A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2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OCT and the Macula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Dr William Wykes</a:t>
            </a:r>
          </a:p>
          <a:p>
            <a:pPr algn="ctr">
              <a:buNone/>
            </a:pPr>
            <a:r>
              <a:rPr lang="en-GB" dirty="0" smtClean="0"/>
              <a:t>Southern General Hospital</a:t>
            </a:r>
          </a:p>
          <a:p>
            <a:pPr algn="ctr">
              <a:buNone/>
            </a:pPr>
            <a:r>
              <a:rPr lang="en-GB" dirty="0" smtClean="0"/>
              <a:t>Glasgow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926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Diagnosis of diabetic macular oedema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CSMO</a:t>
            </a:r>
          </a:p>
          <a:p>
            <a:r>
              <a:rPr lang="en-GB" dirty="0" smtClean="0"/>
              <a:t>Colour photographs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FFA classification of DMO</a:t>
            </a:r>
          </a:p>
          <a:p>
            <a:r>
              <a:rPr lang="en-GB" dirty="0" smtClean="0"/>
              <a:t>Focal</a:t>
            </a:r>
          </a:p>
          <a:p>
            <a:r>
              <a:rPr lang="en-GB" dirty="0" smtClean="0"/>
              <a:t>Diffuse</a:t>
            </a:r>
          </a:p>
          <a:p>
            <a:r>
              <a:rPr lang="en-GB" dirty="0" err="1" smtClean="0"/>
              <a:t>Ischaemic</a:t>
            </a:r>
            <a:endParaRPr lang="en-GB" dirty="0" smtClean="0"/>
          </a:p>
          <a:p>
            <a:r>
              <a:rPr lang="en-GB" dirty="0" smtClean="0"/>
              <a:t>Mixed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OCT evaluation of DMO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Quantity of oedema</a:t>
            </a:r>
          </a:p>
          <a:p>
            <a:r>
              <a:rPr lang="en-GB" dirty="0" smtClean="0"/>
              <a:t>Location of the oedema</a:t>
            </a:r>
          </a:p>
          <a:p>
            <a:r>
              <a:rPr lang="en-GB" dirty="0" smtClean="0"/>
              <a:t>Morphological changes of DMO</a:t>
            </a:r>
          </a:p>
          <a:p>
            <a:r>
              <a:rPr lang="en-GB" dirty="0" err="1" smtClean="0"/>
              <a:t>Vitreo</a:t>
            </a:r>
            <a:r>
              <a:rPr lang="en-GB" dirty="0" smtClean="0"/>
              <a:t>-retinal interface changes</a:t>
            </a:r>
          </a:p>
          <a:p>
            <a:r>
              <a:rPr lang="en-GB" dirty="0" smtClean="0"/>
              <a:t>Hyper-reflective spots</a:t>
            </a:r>
          </a:p>
          <a:p>
            <a:r>
              <a:rPr lang="en-GB" dirty="0" smtClean="0"/>
              <a:t>Photoreceptor integrity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Location of DMO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OCT based Classification</a:t>
            </a:r>
          </a:p>
          <a:p>
            <a:pPr>
              <a:buNone/>
            </a:pPr>
            <a:endParaRPr lang="en-GB" b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Centre involving CSMO </a:t>
            </a:r>
            <a:r>
              <a:rPr lang="en-GB" sz="1800" dirty="0" smtClean="0"/>
              <a:t>(clinically significant macular oedema)</a:t>
            </a:r>
          </a:p>
          <a:p>
            <a:pPr marL="514350" indent="-514350">
              <a:buAutoNum type="arabicPeriod"/>
            </a:pPr>
            <a:r>
              <a:rPr lang="en-GB" dirty="0" smtClean="0"/>
              <a:t>Non-centre involving CSMO</a:t>
            </a:r>
          </a:p>
          <a:p>
            <a:pPr marL="514350" indent="-514350">
              <a:buAutoNum type="arabicPeriod"/>
            </a:pPr>
            <a:r>
              <a:rPr lang="en-GB" dirty="0" smtClean="0"/>
              <a:t>Non CSMO</a:t>
            </a:r>
          </a:p>
          <a:p>
            <a:pPr marL="514350" indent="-514350">
              <a:buAutoNum type="arabicPeriod"/>
            </a:pPr>
            <a:r>
              <a:rPr lang="en-GB" dirty="0" smtClean="0"/>
              <a:t>No MO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Maculopathy</a:t>
            </a:r>
            <a:r>
              <a:rPr lang="en-US" dirty="0" smtClean="0"/>
              <a:t>	         Description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M1				observable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Lesions within a radius of &gt;1 but&lt;2 disc diameters of centre of fovea</a:t>
            </a:r>
          </a:p>
          <a:p>
            <a:pPr eaLnBrk="1" hangingPunct="1"/>
            <a:r>
              <a:rPr lang="en-US" smtClean="0"/>
              <a:t>Any hard exudates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Maculopathy</a:t>
            </a:r>
            <a:r>
              <a:rPr lang="en-US" dirty="0" smtClean="0"/>
              <a:t>	         Description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M2 				Referable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Lesions within a radius of 1 disc diameter of centre of fovea</a:t>
            </a:r>
          </a:p>
          <a:p>
            <a:pPr eaLnBrk="1" hangingPunct="1"/>
            <a:r>
              <a:rPr lang="en-US" dirty="0" smtClean="0"/>
              <a:t>Any blot </a:t>
            </a:r>
            <a:r>
              <a:rPr lang="en-US" dirty="0" err="1" smtClean="0"/>
              <a:t>haemorrhages</a:t>
            </a:r>
            <a:endParaRPr lang="en-US" dirty="0" smtClean="0"/>
          </a:p>
          <a:p>
            <a:pPr eaLnBrk="1" hangingPunct="1"/>
            <a:r>
              <a:rPr lang="en-US" dirty="0" smtClean="0"/>
              <a:t>Any hard exudates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t="14538"/>
          <a:stretch>
            <a:fillRect/>
          </a:stretch>
        </p:blipFill>
        <p:spPr bwMode="auto">
          <a:xfrm>
            <a:off x="-324544" y="188640"/>
            <a:ext cx="9753600" cy="63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000" dirty="0" smtClean="0"/>
              <a:t>Retinal vein occlusion</a:t>
            </a:r>
            <a:endParaRPr lang="en-GB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418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/>
              <a:t>The Retinal Pigment Epithelium</a:t>
            </a:r>
            <a:endParaRPr lang="en-GB"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916000" cy="199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2916000" cy="19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000" y="4509120"/>
            <a:ext cx="2916000" cy="19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19872" y="1916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a)   Intact ( Group1)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861048"/>
            <a:ext cx="250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b) Disrupted (Group 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4138" y="6488668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c) Absent(Group3)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88640"/>
            <a:ext cx="444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OCT Scans showing   the   three groups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DDD-4183-42F1-B0F9-718E048CB2E8}" type="datetime1">
              <a:rPr lang="en-GB" smtClean="0"/>
              <a:pPr/>
              <a:t>26/10/2014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AE4F-4FB0-4C42-BB6D-5B401649316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wykes\Documents\SGH\Avastin\Screen Shot 2012-09-20 at 9.18.14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9613" y="28575"/>
            <a:ext cx="10414001" cy="742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319213"/>
            <a:ext cx="12192000" cy="949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12" t="11106" b="20172"/>
          <a:stretch/>
        </p:blipFill>
        <p:spPr bwMode="auto">
          <a:xfrm>
            <a:off x="-612576" y="0"/>
            <a:ext cx="10441160" cy="44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747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en-GB" sz="6000" dirty="0" smtClean="0"/>
              <a:t>Sub-RPE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8" t="10700" r="30949" b="30508"/>
          <a:stretch/>
        </p:blipFill>
        <p:spPr bwMode="auto">
          <a:xfrm>
            <a:off x="0" y="260648"/>
            <a:ext cx="978294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750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Evaluation of OCT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Vitreous – normal/ adhesions/ detached</a:t>
            </a:r>
          </a:p>
          <a:p>
            <a:r>
              <a:rPr lang="en-GB" dirty="0" smtClean="0"/>
              <a:t>Inner retina- normal/ altered</a:t>
            </a:r>
          </a:p>
          <a:p>
            <a:r>
              <a:rPr lang="en-GB" dirty="0" err="1" smtClean="0"/>
              <a:t>Foveal</a:t>
            </a:r>
            <a:r>
              <a:rPr lang="en-GB" dirty="0" smtClean="0"/>
              <a:t> dip: normal/ absent/ altered</a:t>
            </a:r>
          </a:p>
          <a:p>
            <a:r>
              <a:rPr lang="en-GB" dirty="0" smtClean="0"/>
              <a:t>ELM: present/absent</a:t>
            </a:r>
          </a:p>
          <a:p>
            <a:r>
              <a:rPr lang="en-GB" dirty="0" smtClean="0"/>
              <a:t>IS-OS- present/ disrupted/ absent</a:t>
            </a:r>
          </a:p>
          <a:p>
            <a:r>
              <a:rPr lang="en-GB" dirty="0" smtClean="0"/>
              <a:t>RPE –normal/ absent</a:t>
            </a:r>
          </a:p>
          <a:p>
            <a:r>
              <a:rPr lang="en-GB" dirty="0" smtClean="0"/>
              <a:t>Fluid- layer</a:t>
            </a:r>
          </a:p>
          <a:p>
            <a:r>
              <a:rPr lang="en-GB" dirty="0" smtClean="0"/>
              <a:t>Deposits – present – which layer</a:t>
            </a:r>
          </a:p>
          <a:p>
            <a:endParaRPr lang="en-GB" dirty="0"/>
          </a:p>
        </p:txBody>
      </p:sp>
      <p:pic>
        <p:nvPicPr>
          <p:cNvPr id="6" name="Picture 3" descr="OCT normal li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526" y="1700808"/>
            <a:ext cx="4112158" cy="39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88C13-6DBB-40E3-A6F9-E306CC2C47D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know: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Vitreous – floaters/asteroid </a:t>
            </a:r>
            <a:r>
              <a:rPr lang="en-GB" dirty="0" err="1" smtClean="0"/>
              <a:t>hyalosis</a:t>
            </a:r>
            <a:r>
              <a:rPr lang="en-GB" dirty="0" smtClean="0"/>
              <a:t>, </a:t>
            </a:r>
            <a:r>
              <a:rPr lang="en-GB" dirty="0" err="1" smtClean="0"/>
              <a:t>h’ge</a:t>
            </a:r>
            <a:r>
              <a:rPr lang="en-GB" dirty="0" smtClean="0"/>
              <a:t> etc</a:t>
            </a:r>
          </a:p>
          <a:p>
            <a:r>
              <a:rPr lang="en-GB" dirty="0" smtClean="0"/>
              <a:t>Posterior vitreous face – traction/separation</a:t>
            </a:r>
          </a:p>
          <a:p>
            <a:r>
              <a:rPr lang="en-GB" dirty="0" err="1" smtClean="0"/>
              <a:t>epiretinal</a:t>
            </a:r>
            <a:r>
              <a:rPr lang="en-GB" dirty="0" smtClean="0"/>
              <a:t> membrane</a:t>
            </a:r>
          </a:p>
          <a:p>
            <a:r>
              <a:rPr lang="en-GB" dirty="0" smtClean="0"/>
              <a:t>Lesions in the retina – exudates, aneurysms, </a:t>
            </a:r>
            <a:r>
              <a:rPr lang="en-GB" dirty="0" err="1" smtClean="0"/>
              <a:t>h’ge</a:t>
            </a:r>
            <a:r>
              <a:rPr lang="en-GB" dirty="0" smtClean="0"/>
              <a:t>, fluid/oedema</a:t>
            </a:r>
          </a:p>
          <a:p>
            <a:r>
              <a:rPr lang="en-GB" dirty="0" smtClean="0"/>
              <a:t>Lesions under the retina – sub-retinal fluid/</a:t>
            </a:r>
            <a:r>
              <a:rPr lang="en-GB" dirty="0" err="1" smtClean="0"/>
              <a:t>h’ge</a:t>
            </a:r>
            <a:r>
              <a:rPr lang="en-GB" dirty="0" smtClean="0"/>
              <a:t>/debris</a:t>
            </a:r>
          </a:p>
          <a:p>
            <a:r>
              <a:rPr lang="en-GB" dirty="0" smtClean="0"/>
              <a:t>Lesions of the RPE – </a:t>
            </a:r>
            <a:r>
              <a:rPr lang="en-GB" dirty="0" err="1" smtClean="0"/>
              <a:t>drusen</a:t>
            </a:r>
            <a:r>
              <a:rPr lang="en-GB" dirty="0" smtClean="0"/>
              <a:t>, atrophy</a:t>
            </a:r>
          </a:p>
          <a:p>
            <a:r>
              <a:rPr lang="en-GB" dirty="0" smtClean="0"/>
              <a:t>Lesions under the RPE – RPED/</a:t>
            </a:r>
            <a:r>
              <a:rPr lang="en-GB" dirty="0" err="1" smtClean="0"/>
              <a:t>h’ge</a:t>
            </a:r>
            <a:r>
              <a:rPr lang="en-GB" dirty="0" smtClean="0"/>
              <a:t>/scarring/fluid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GB" sz="5400" dirty="0" smtClean="0"/>
              <a:t>Vitreous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49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950" y="333375"/>
            <a:ext cx="3024188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Macular hole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507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848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GB" sz="5400" dirty="0" err="1" smtClean="0"/>
              <a:t>Epiretinal</a:t>
            </a:r>
            <a:r>
              <a:rPr lang="en-GB" sz="5400" dirty="0" smtClean="0"/>
              <a:t> membrane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err="1" smtClean="0"/>
              <a:t>Intraretinal</a:t>
            </a:r>
            <a:r>
              <a:rPr lang="en-GB" sz="4800" dirty="0" smtClean="0"/>
              <a:t> lesions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215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​​テーマ</vt:lpstr>
      <vt:lpstr>OCT and the Macula</vt:lpstr>
      <vt:lpstr>Slide 2</vt:lpstr>
      <vt:lpstr>Need to know:</vt:lpstr>
      <vt:lpstr>Vitreous</vt:lpstr>
      <vt:lpstr>Slide 5</vt:lpstr>
      <vt:lpstr>Macular hole</vt:lpstr>
      <vt:lpstr>Slide 7</vt:lpstr>
      <vt:lpstr>Epiretinal membrane</vt:lpstr>
      <vt:lpstr>Slide 9</vt:lpstr>
      <vt:lpstr>Diagnosis of diabetic macular oedema</vt:lpstr>
      <vt:lpstr>OCT evaluation of DMO</vt:lpstr>
      <vt:lpstr>Location of DMO</vt:lpstr>
      <vt:lpstr>Maculopathy          Description</vt:lpstr>
      <vt:lpstr>Maculopathy          Description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Sub-RPE</vt:lpstr>
      <vt:lpstr>Slide 23</vt:lpstr>
      <vt:lpstr>Evaluation of OCT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W N Wykes</dc:creator>
  <cp:lastModifiedBy>wykes</cp:lastModifiedBy>
  <cp:revision>13</cp:revision>
  <dcterms:created xsi:type="dcterms:W3CDTF">2014-05-07T02:51:20Z</dcterms:created>
  <dcterms:modified xsi:type="dcterms:W3CDTF">2014-10-26T16:38:59Z</dcterms:modified>
</cp:coreProperties>
</file>