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3"/>
  </p:notesMasterIdLst>
  <p:sldIdLst>
    <p:sldId id="257" r:id="rId2"/>
    <p:sldId id="258" r:id="rId3"/>
    <p:sldId id="266" r:id="rId4"/>
    <p:sldId id="259" r:id="rId5"/>
    <p:sldId id="260" r:id="rId6"/>
    <p:sldId id="261" r:id="rId7"/>
    <p:sldId id="262" r:id="rId8"/>
    <p:sldId id="263" r:id="rId9"/>
    <p:sldId id="265" r:id="rId10"/>
    <p:sldId id="264" r:id="rId11"/>
    <p:sldId id="267" r:id="rId12"/>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46C"/>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44" autoAdjust="0"/>
  </p:normalViewPr>
  <p:slideViewPr>
    <p:cSldViewPr snapToGrid="0" snapToObjects="1">
      <p:cViewPr varScale="1">
        <p:scale>
          <a:sx n="73" d="100"/>
          <a:sy n="73" d="100"/>
        </p:scale>
        <p:origin x="-432" y="-96"/>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1E858A32-2CC6-434C-B92E-147D5014FFC3}" type="datetimeFigureOut">
              <a:rPr lang="en-US"/>
              <a:pPr>
                <a:defRPr/>
              </a:pPr>
              <a:t>11/11/2010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33DC41FF-8B33-4AA6-95ED-C981A97AC229}"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C14B1AE7-9413-43EF-B973-1125A9C96C43}" type="slidenum">
              <a:rPr lang="en-US" smtClean="0"/>
              <a:pPr/>
              <a:t>1</a:t>
            </a:fld>
            <a:endParaRPr lang="en-US" smtClean="0"/>
          </a:p>
        </p:txBody>
      </p:sp>
      <p:sp>
        <p:nvSpPr>
          <p:cNvPr id="15363" name="Rectangle 2"/>
          <p:cNvSpPr>
            <a:spLocks noGrp="1" noRot="1" noChangeAspect="1" noChangeArrowheads="1" noTextEdit="1"/>
          </p:cNvSpPr>
          <p:nvPr>
            <p:ph type="sldImg"/>
          </p:nvPr>
        </p:nvSpPr>
        <p:spPr>
          <a:xfrm>
            <a:off x="1198563" y="706438"/>
            <a:ext cx="4518025" cy="3389312"/>
          </a:xfrm>
          <a:ln/>
        </p:spPr>
      </p:sp>
      <p:sp>
        <p:nvSpPr>
          <p:cNvPr id="15364" name="Rectangle 3"/>
          <p:cNvSpPr>
            <a:spLocks noGrp="1" noChangeArrowheads="1"/>
          </p:cNvSpPr>
          <p:nvPr>
            <p:ph type="body" idx="1"/>
          </p:nvPr>
        </p:nvSpPr>
        <p:spPr>
          <a:noFill/>
          <a:ln/>
        </p:spPr>
        <p:txBody>
          <a:bodyPr/>
          <a:lstStyle/>
          <a:p>
            <a:pPr eaLnBrk="1" hangingPunct="1"/>
            <a:r>
              <a:rPr lang="en-GB" smtClean="0"/>
              <a:t>Intro:</a:t>
            </a:r>
          </a:p>
          <a:p>
            <a:pPr eaLnBrk="1" hangingPunct="1"/>
            <a:r>
              <a:rPr lang="en-GB" smtClean="0"/>
              <a:t>In this workshop we want to give you assurances that the KPI’s have been accurately defined and that essential to using the reports is a good understanding of the way that they have been defined.  </a:t>
            </a:r>
          </a:p>
          <a:p>
            <a:pPr eaLnBrk="1" hangingPunct="1"/>
            <a:endParaRPr lang="en-GB" smtClean="0"/>
          </a:p>
          <a:p>
            <a:pPr eaLnBrk="1" hangingPunct="1"/>
            <a:r>
              <a:rPr lang="en-GB" smtClean="0"/>
              <a:t>In this session we will go through some of the important (and maybe more difficult) definitions.  To make use of the reports to manage your service it is important that you understand exactly what the reports are saying.  </a:t>
            </a:r>
          </a:p>
          <a:p>
            <a:pPr eaLnBrk="1" hangingPunct="1"/>
            <a:endParaRPr lang="en-GB" smtClean="0"/>
          </a:p>
          <a:p>
            <a:pPr eaLnBrk="1" hangingPunct="1"/>
            <a:r>
              <a:rPr lang="en-GB" smtClean="0"/>
              <a:t>We will then give the rest of the time to looking at some scenarios and the KPI’s in relation to these scenarios.  We’d be happy to take questions about specific scenarios and look at these and work through them on flip chart.</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2918FECB-0B1D-4DAC-91BA-47B9C68A4752}" type="slidenum">
              <a:rPr lang="en-US" smtClean="0"/>
              <a:pPr/>
              <a:t>10</a:t>
            </a:fld>
            <a:endParaRPr lang="en-US" smtClean="0"/>
          </a:p>
        </p:txBody>
      </p:sp>
      <p:sp>
        <p:nvSpPr>
          <p:cNvPr id="22531" name="Rectangle 2"/>
          <p:cNvSpPr>
            <a:spLocks noGrp="1" noRot="1" noChangeAspect="1" noChangeArrowheads="1" noTextEdit="1"/>
          </p:cNvSpPr>
          <p:nvPr>
            <p:ph type="sldImg"/>
          </p:nvPr>
        </p:nvSpPr>
        <p:spPr>
          <a:xfrm>
            <a:off x="1198563" y="706438"/>
            <a:ext cx="4518025" cy="3389312"/>
          </a:xfrm>
          <a:ln/>
        </p:spPr>
      </p:sp>
      <p:sp>
        <p:nvSpPr>
          <p:cNvPr id="22532" name="Rectangle 3"/>
          <p:cNvSpPr>
            <a:spLocks noGrp="1" noChangeArrowheads="1"/>
          </p:cNvSpPr>
          <p:nvPr>
            <p:ph type="body" idx="1"/>
          </p:nvPr>
        </p:nvSpPr>
        <p:spPr>
          <a:noFill/>
          <a:ln/>
        </p:spPr>
        <p:txBody>
          <a:bodyPr/>
          <a:lstStyle/>
          <a:p>
            <a:pPr eaLnBrk="1" hangingPunct="1"/>
            <a:r>
              <a:rPr lang="en-GB" i="1" dirty="0" smtClean="0"/>
              <a:t>Rod – I thought that we could may be have a think about some of these on the train on the way down and prepare some scenarios that we can work through on flip chart.</a:t>
            </a:r>
          </a:p>
          <a:p>
            <a:pPr eaLnBrk="1" hangingPunct="1"/>
            <a:endParaRPr lang="en-GB" i="1" dirty="0" smtClean="0"/>
          </a:p>
          <a:p>
            <a:pPr eaLnBrk="1" hangingPunct="1"/>
            <a:endParaRPr lang="en-GB"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2918FECB-0B1D-4DAC-91BA-47B9C68A4752}" type="slidenum">
              <a:rPr lang="en-US" smtClean="0"/>
              <a:pPr/>
              <a:t>11</a:t>
            </a:fld>
            <a:endParaRPr lang="en-US" smtClean="0"/>
          </a:p>
        </p:txBody>
      </p:sp>
      <p:sp>
        <p:nvSpPr>
          <p:cNvPr id="22531" name="Rectangle 2"/>
          <p:cNvSpPr>
            <a:spLocks noGrp="1" noRot="1" noChangeAspect="1" noChangeArrowheads="1" noTextEdit="1"/>
          </p:cNvSpPr>
          <p:nvPr>
            <p:ph type="sldImg"/>
          </p:nvPr>
        </p:nvSpPr>
        <p:spPr>
          <a:xfrm>
            <a:off x="1198563" y="706438"/>
            <a:ext cx="4518025" cy="3389312"/>
          </a:xfrm>
          <a:ln/>
        </p:spPr>
      </p:sp>
      <p:sp>
        <p:nvSpPr>
          <p:cNvPr id="22532" name="Rectangle 3"/>
          <p:cNvSpPr>
            <a:spLocks noGrp="1" noChangeArrowheads="1"/>
          </p:cNvSpPr>
          <p:nvPr>
            <p:ph type="body" idx="1"/>
          </p:nvPr>
        </p:nvSpPr>
        <p:spPr>
          <a:noFill/>
          <a:ln/>
        </p:spPr>
        <p:txBody>
          <a:bodyPr/>
          <a:lstStyle/>
          <a:p>
            <a:pPr eaLnBrk="1" hangingPunct="1"/>
            <a:r>
              <a:rPr lang="en-GB" i="1" dirty="0" smtClean="0"/>
              <a:t>Rod – I thought that we could may be have a think about some of these on the train on the way down and prepare some scenarios that we can work through on flip chart.</a:t>
            </a:r>
          </a:p>
          <a:p>
            <a:pPr eaLnBrk="1" hangingPunct="1"/>
            <a:endParaRPr lang="en-GB" i="1" dirty="0" smtClean="0"/>
          </a:p>
          <a:p>
            <a:pPr eaLnBrk="1" hangingPunct="1"/>
            <a:endParaRPr lang="en-GB"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2793C728-085D-4AD1-9561-B17E40AC5D8F}" type="slidenum">
              <a:rPr lang="en-US" smtClean="0"/>
              <a:pPr/>
              <a:t>2</a:t>
            </a:fld>
            <a:endParaRPr lang="en-US" smtClean="0"/>
          </a:p>
        </p:txBody>
      </p:sp>
      <p:sp>
        <p:nvSpPr>
          <p:cNvPr id="16387" name="Rectangle 2"/>
          <p:cNvSpPr>
            <a:spLocks noGrp="1" noRot="1" noChangeAspect="1" noChangeArrowheads="1" noTextEdit="1"/>
          </p:cNvSpPr>
          <p:nvPr>
            <p:ph type="sldImg"/>
          </p:nvPr>
        </p:nvSpPr>
        <p:spPr>
          <a:xfrm>
            <a:off x="1198563" y="706438"/>
            <a:ext cx="4518025" cy="3389312"/>
          </a:xfrm>
          <a:ln/>
        </p:spPr>
      </p:sp>
      <p:sp>
        <p:nvSpPr>
          <p:cNvPr id="16388" name="Rectangle 3"/>
          <p:cNvSpPr>
            <a:spLocks noGrp="1" noChangeArrowheads="1"/>
          </p:cNvSpPr>
          <p:nvPr>
            <p:ph type="body" idx="1"/>
          </p:nvPr>
        </p:nvSpPr>
        <p:spPr>
          <a:noFill/>
          <a:ln/>
        </p:spPr>
        <p:txBody>
          <a:bodyPr/>
          <a:lstStyle/>
          <a:p>
            <a:pPr eaLnBrk="1" hangingPunct="1"/>
            <a:r>
              <a:rPr lang="en-GB" smtClean="0"/>
              <a:t>Intro:</a:t>
            </a:r>
          </a:p>
          <a:p>
            <a:pPr eaLnBrk="1" hangingPunct="1"/>
            <a:r>
              <a:rPr lang="en-GB" smtClean="0"/>
              <a:t>There are 21 different KPI’s – but they are presented in 5 different reports that will be able to be run from Soarian:</a:t>
            </a:r>
          </a:p>
          <a:p>
            <a:pPr eaLnBrk="1" hangingPunct="1"/>
            <a:r>
              <a:rPr lang="en-GB" smtClean="0"/>
              <a:t>Screening Uptake report</a:t>
            </a:r>
          </a:p>
          <a:p>
            <a:pPr eaLnBrk="1" hangingPunct="1"/>
            <a:r>
              <a:rPr lang="en-GB" smtClean="0"/>
              <a:t>Screening Performance report</a:t>
            </a:r>
          </a:p>
          <a:p>
            <a:pPr eaLnBrk="1" hangingPunct="1"/>
            <a:r>
              <a:rPr lang="en-GB" smtClean="0"/>
              <a:t>Screening Outcomes report</a:t>
            </a:r>
          </a:p>
          <a:p>
            <a:pPr eaLnBrk="1" hangingPunct="1"/>
            <a:r>
              <a:rPr lang="en-GB" smtClean="0"/>
              <a:t>Ophthalmology Performance report</a:t>
            </a:r>
          </a:p>
          <a:p>
            <a:pPr eaLnBrk="1" hangingPunct="1"/>
            <a:r>
              <a:rPr lang="en-GB" smtClean="0"/>
              <a:t>Grading Internal QA report</a:t>
            </a:r>
          </a:p>
          <a:p>
            <a:pPr eaLnBrk="1" hangingPunct="1"/>
            <a:r>
              <a:rPr lang="en-GB" i="1" smtClean="0"/>
              <a:t>I suggest I produce a handout for this listing the reports and which KPI’s in are each.</a:t>
            </a:r>
          </a:p>
          <a:p>
            <a:pPr eaLnBrk="1" hangingPunct="1"/>
            <a:endParaRPr lang="en-GB" i="1" smtClean="0"/>
          </a:p>
          <a:p>
            <a:pPr eaLnBrk="1" hangingPunct="1"/>
            <a:r>
              <a:rPr lang="en-GB" smtClean="0"/>
              <a:t>For each report there are parameters that will need to be entered by the user which will determine the content of the report. This session is aimed at helping you to be able to work out how to use the parameters to make best use of the report and to give assurance that considerable effort has gone into the definitions of the KPI’s.  </a:t>
            </a:r>
          </a:p>
          <a:p>
            <a:pPr eaLnBrk="1" hangingPunct="1"/>
            <a:r>
              <a:rPr lang="en-GB" smtClean="0"/>
              <a:t>You can have confidence that when using the reports the numbers that they are presenting are the correct numbers!</a:t>
            </a:r>
          </a:p>
          <a:p>
            <a:pPr eaLnBrk="1" hangingPunct="1"/>
            <a:r>
              <a:rPr lang="en-GB" smtClean="0"/>
              <a:t>The KPI definitions are all available on the internet on the DRS Web page.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2793C728-085D-4AD1-9561-B17E40AC5D8F}" type="slidenum">
              <a:rPr lang="en-US" smtClean="0"/>
              <a:pPr/>
              <a:t>3</a:t>
            </a:fld>
            <a:endParaRPr lang="en-US" smtClean="0"/>
          </a:p>
        </p:txBody>
      </p:sp>
      <p:sp>
        <p:nvSpPr>
          <p:cNvPr id="16387" name="Rectangle 2"/>
          <p:cNvSpPr>
            <a:spLocks noGrp="1" noRot="1" noChangeAspect="1" noChangeArrowheads="1" noTextEdit="1"/>
          </p:cNvSpPr>
          <p:nvPr>
            <p:ph type="sldImg"/>
          </p:nvPr>
        </p:nvSpPr>
        <p:spPr>
          <a:xfrm>
            <a:off x="1198563" y="706438"/>
            <a:ext cx="4518025" cy="3389312"/>
          </a:xfrm>
          <a:ln/>
        </p:spPr>
      </p:sp>
      <p:sp>
        <p:nvSpPr>
          <p:cNvPr id="16388" name="Rectangle 3"/>
          <p:cNvSpPr>
            <a:spLocks noGrp="1" noChangeArrowheads="1"/>
          </p:cNvSpPr>
          <p:nvPr>
            <p:ph type="body" idx="1"/>
          </p:nvPr>
        </p:nvSpPr>
        <p:spPr>
          <a:noFill/>
          <a:ln/>
        </p:spPr>
        <p:txBody>
          <a:bodyPr/>
          <a:lstStyle/>
          <a:p>
            <a:pPr eaLnBrk="1" hangingPunct="1"/>
            <a:r>
              <a:rPr lang="en-GB" smtClean="0"/>
              <a:t>Intro:</a:t>
            </a:r>
          </a:p>
          <a:p>
            <a:pPr eaLnBrk="1" hangingPunct="1"/>
            <a:r>
              <a:rPr lang="en-GB" smtClean="0"/>
              <a:t>There are 21 different KPI’s – but they are presented in 5 different reports that will be able to be run from Soarian:</a:t>
            </a:r>
          </a:p>
          <a:p>
            <a:pPr eaLnBrk="1" hangingPunct="1"/>
            <a:r>
              <a:rPr lang="en-GB" smtClean="0"/>
              <a:t>Screening Uptake report</a:t>
            </a:r>
          </a:p>
          <a:p>
            <a:pPr eaLnBrk="1" hangingPunct="1"/>
            <a:r>
              <a:rPr lang="en-GB" smtClean="0"/>
              <a:t>Screening Performance report</a:t>
            </a:r>
          </a:p>
          <a:p>
            <a:pPr eaLnBrk="1" hangingPunct="1"/>
            <a:r>
              <a:rPr lang="en-GB" smtClean="0"/>
              <a:t>Screening Outcomes report</a:t>
            </a:r>
          </a:p>
          <a:p>
            <a:pPr eaLnBrk="1" hangingPunct="1"/>
            <a:r>
              <a:rPr lang="en-GB" smtClean="0"/>
              <a:t>Ophthalmology Performance report</a:t>
            </a:r>
          </a:p>
          <a:p>
            <a:pPr eaLnBrk="1" hangingPunct="1"/>
            <a:r>
              <a:rPr lang="en-GB" smtClean="0"/>
              <a:t>Grading Internal QA report</a:t>
            </a:r>
          </a:p>
          <a:p>
            <a:pPr eaLnBrk="1" hangingPunct="1"/>
            <a:r>
              <a:rPr lang="en-GB" i="1" smtClean="0"/>
              <a:t>I suggest I produce a handout for this listing the reports and which KPI’s in are each.</a:t>
            </a:r>
          </a:p>
          <a:p>
            <a:pPr eaLnBrk="1" hangingPunct="1"/>
            <a:endParaRPr lang="en-GB" i="1" smtClean="0"/>
          </a:p>
          <a:p>
            <a:pPr eaLnBrk="1" hangingPunct="1"/>
            <a:r>
              <a:rPr lang="en-GB" smtClean="0"/>
              <a:t>For each report there are parameters that will need to be entered by the user which will determine the content of the report. This session is aimed at helping you to be able to work out how to use the parameters to make best use of the report and to give assurance that considerable effort has gone into the definitions of the KPI’s.  </a:t>
            </a:r>
          </a:p>
          <a:p>
            <a:pPr eaLnBrk="1" hangingPunct="1"/>
            <a:r>
              <a:rPr lang="en-GB" smtClean="0"/>
              <a:t>You can have confidence that when using the reports the numbers that they are presenting are the correct numbers!</a:t>
            </a:r>
          </a:p>
          <a:p>
            <a:pPr eaLnBrk="1" hangingPunct="1"/>
            <a:r>
              <a:rPr lang="en-GB" smtClean="0"/>
              <a:t>The KPI definitions are all available on the internet on the DRS Web page.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EC46A23C-504E-4881-B00B-0CD857C1B193}" type="slidenum">
              <a:rPr lang="en-US" smtClean="0"/>
              <a:pPr/>
              <a:t>4</a:t>
            </a:fld>
            <a:endParaRPr lang="en-US" smtClean="0"/>
          </a:p>
        </p:txBody>
      </p:sp>
      <p:sp>
        <p:nvSpPr>
          <p:cNvPr id="17411" name="Rectangle 2"/>
          <p:cNvSpPr>
            <a:spLocks noGrp="1" noRot="1" noChangeAspect="1" noChangeArrowheads="1" noTextEdit="1"/>
          </p:cNvSpPr>
          <p:nvPr>
            <p:ph type="sldImg"/>
          </p:nvPr>
        </p:nvSpPr>
        <p:spPr>
          <a:xfrm>
            <a:off x="1198563" y="706438"/>
            <a:ext cx="4518025" cy="3389312"/>
          </a:xfrm>
          <a:ln/>
        </p:spPr>
      </p:sp>
      <p:sp>
        <p:nvSpPr>
          <p:cNvPr id="17412" name="Rectangle 3"/>
          <p:cNvSpPr>
            <a:spLocks noGrp="1" noChangeArrowheads="1"/>
          </p:cNvSpPr>
          <p:nvPr>
            <p:ph type="body" idx="1"/>
          </p:nvPr>
        </p:nvSpPr>
        <p:spPr>
          <a:noFill/>
          <a:ln/>
        </p:spPr>
        <p:txBody>
          <a:bodyPr/>
          <a:lstStyle/>
          <a:p>
            <a:pPr eaLnBrk="1" hangingPunct="1"/>
            <a:r>
              <a:rPr lang="en-GB" dirty="0" smtClean="0"/>
              <a:t>This is the definition document.</a:t>
            </a:r>
          </a:p>
          <a:p>
            <a:pPr eaLnBrk="1" hangingPunct="1"/>
            <a:r>
              <a:rPr lang="en-GB" dirty="0" smtClean="0"/>
              <a:t>The first section (2 pages) is a table of definitions of terms -  </a:t>
            </a:r>
            <a:r>
              <a:rPr lang="en-GB" i="1" dirty="0" smtClean="0"/>
              <a:t>Click mouse</a:t>
            </a:r>
            <a:endParaRPr lang="en-GB" dirty="0" smtClean="0"/>
          </a:p>
          <a:p>
            <a:pPr eaLnBrk="1" hangingPunct="1"/>
            <a:r>
              <a:rPr lang="en-GB" dirty="0" smtClean="0"/>
              <a:t>The second section is the actual Indicators.</a:t>
            </a:r>
          </a:p>
          <a:p>
            <a:pPr eaLnBrk="1" hangingPunct="1"/>
            <a:r>
              <a:rPr lang="en-GB" dirty="0" smtClean="0"/>
              <a:t>When we defined the KPI’s we applied a lot of effort into ensuring that the definitions were unambiguous.  Where ever you see a word in </a:t>
            </a:r>
            <a:r>
              <a:rPr lang="en-GB" dirty="0" err="1" smtClean="0"/>
              <a:t>itallics</a:t>
            </a:r>
            <a:r>
              <a:rPr lang="en-GB" dirty="0" smtClean="0"/>
              <a:t> in the indicator description this means that the word has a definition.</a:t>
            </a:r>
          </a:p>
          <a:p>
            <a:pPr eaLnBrk="1" hangingPunct="1"/>
            <a:r>
              <a:rPr lang="en-GB" dirty="0" smtClean="0"/>
              <a:t>Each definition has been very accurately defined and if you ever need to understand </a:t>
            </a:r>
            <a:r>
              <a:rPr lang="en-GB" dirty="0" err="1" smtClean="0"/>
              <a:t>understand</a:t>
            </a:r>
            <a:r>
              <a:rPr lang="en-GB" dirty="0" smtClean="0"/>
              <a:t> what a KPI is actually measuring and the database query that is generating the report you will need to give careful attention to the related definitions.</a:t>
            </a:r>
          </a:p>
          <a:p>
            <a:pPr eaLnBrk="1" hangingPunct="1"/>
            <a:endParaRPr lang="en-GB" dirty="0" smtClean="0"/>
          </a:p>
          <a:p>
            <a:pPr eaLnBrk="1" hangingPunct="1"/>
            <a:r>
              <a:rPr lang="en-GB" dirty="0" smtClean="0"/>
              <a:t>We are going to look at some of the more important definitions/concepts that have been used to generate the KPI’s and then go onto look at some specific KPI’s to give some examples of how the numbers are created.</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29A2A2DC-7BDC-4F94-A129-0EF0A39AC1E4}" type="slidenum">
              <a:rPr lang="en-US" smtClean="0"/>
              <a:pPr/>
              <a:t>5</a:t>
            </a:fld>
            <a:endParaRPr lang="en-US" smtClean="0"/>
          </a:p>
        </p:txBody>
      </p:sp>
      <p:sp>
        <p:nvSpPr>
          <p:cNvPr id="18435" name="Rectangle 2"/>
          <p:cNvSpPr>
            <a:spLocks noGrp="1" noRot="1" noChangeAspect="1" noChangeArrowheads="1" noTextEdit="1"/>
          </p:cNvSpPr>
          <p:nvPr>
            <p:ph type="sldImg"/>
          </p:nvPr>
        </p:nvSpPr>
        <p:spPr>
          <a:xfrm>
            <a:off x="1198563" y="706438"/>
            <a:ext cx="4518025" cy="3389312"/>
          </a:xfrm>
          <a:ln/>
        </p:spPr>
      </p:sp>
      <p:sp>
        <p:nvSpPr>
          <p:cNvPr id="18436" name="Rectangle 3"/>
          <p:cNvSpPr>
            <a:spLocks noGrp="1" noChangeArrowheads="1"/>
          </p:cNvSpPr>
          <p:nvPr>
            <p:ph type="body" idx="1"/>
          </p:nvPr>
        </p:nvSpPr>
        <p:spPr>
          <a:noFill/>
          <a:ln/>
        </p:spPr>
        <p:txBody>
          <a:bodyPr/>
          <a:lstStyle/>
          <a:p>
            <a:pPr eaLnBrk="1" hangingPunct="1">
              <a:lnSpc>
                <a:spcPct val="90000"/>
              </a:lnSpc>
            </a:pPr>
            <a:r>
              <a:rPr lang="en-GB" dirty="0" smtClean="0"/>
              <a:t>Firstly we will look at the way that the populations are defined as in every Indicator we need to be precise about which people are included in the KPI.  So we have defined three different populations:</a:t>
            </a:r>
          </a:p>
          <a:p>
            <a:pPr eaLnBrk="1" hangingPunct="1">
              <a:lnSpc>
                <a:spcPct val="90000"/>
              </a:lnSpc>
            </a:pPr>
            <a:r>
              <a:rPr lang="en-GB" dirty="0" smtClean="0"/>
              <a:t>Total Population, Screening Population, Eligible population</a:t>
            </a:r>
          </a:p>
          <a:p>
            <a:pPr eaLnBrk="1" hangingPunct="1">
              <a:lnSpc>
                <a:spcPct val="90000"/>
              </a:lnSpc>
            </a:pPr>
            <a:r>
              <a:rPr lang="en-GB" i="1" dirty="0" smtClean="0"/>
              <a:t>I suggest that we give have the definitions on a handout so that people can read them in front of them as we then go through this slide which is animated and builds up the populations</a:t>
            </a:r>
          </a:p>
          <a:p>
            <a:pPr eaLnBrk="1" hangingPunct="1">
              <a:lnSpc>
                <a:spcPct val="90000"/>
              </a:lnSpc>
            </a:pPr>
            <a:r>
              <a:rPr lang="en-GB" i="1" dirty="0" smtClean="0"/>
              <a:t>Click mouse and diagram appears</a:t>
            </a:r>
          </a:p>
          <a:p>
            <a:pPr eaLnBrk="1" hangingPunct="1">
              <a:lnSpc>
                <a:spcPct val="90000"/>
              </a:lnSpc>
            </a:pPr>
            <a:r>
              <a:rPr lang="en-GB" dirty="0" smtClean="0"/>
              <a:t>The complete circle represents all the patient records in Soarian.  With each segment representing people who are either suspended or in workflow.</a:t>
            </a:r>
          </a:p>
          <a:p>
            <a:pPr eaLnBrk="1" hangingPunct="1">
              <a:lnSpc>
                <a:spcPct val="90000"/>
              </a:lnSpc>
            </a:pPr>
            <a:endParaRPr lang="en-GB" dirty="0" smtClean="0"/>
          </a:p>
          <a:p>
            <a:pPr eaLnBrk="1" hangingPunct="1">
              <a:lnSpc>
                <a:spcPct val="90000"/>
              </a:lnSpc>
            </a:pPr>
            <a:r>
              <a:rPr lang="en-GB" dirty="0" smtClean="0"/>
              <a:t>Total Population is defined as everyone in Soarian on the day of the report apart from those suspended for reason of Deceased, Not diabetic or Patient Merge.  </a:t>
            </a:r>
            <a:r>
              <a:rPr lang="en-GB" i="1" dirty="0" smtClean="0"/>
              <a:t>Click mouse and total population arc and title appear</a:t>
            </a:r>
            <a:endParaRPr lang="en-GB" dirty="0" smtClean="0"/>
          </a:p>
          <a:p>
            <a:pPr eaLnBrk="1" hangingPunct="1">
              <a:lnSpc>
                <a:spcPct val="90000"/>
              </a:lnSpc>
            </a:pPr>
            <a:r>
              <a:rPr lang="en-GB" dirty="0" smtClean="0"/>
              <a:t>Screening population is Total Population without those suspended for reasons:   Loss of vision, Terminal Illness, Unfit, opted out, No active CHI, Under age </a:t>
            </a:r>
            <a:r>
              <a:rPr lang="en-GB" i="1" dirty="0" smtClean="0"/>
              <a:t>Click mouse and screening population arc and title appear</a:t>
            </a:r>
          </a:p>
          <a:p>
            <a:pPr eaLnBrk="1" hangingPunct="1">
              <a:lnSpc>
                <a:spcPct val="90000"/>
              </a:lnSpc>
            </a:pPr>
            <a:r>
              <a:rPr lang="en-GB" i="1" dirty="0" smtClean="0"/>
              <a:t>Point out that Temp unavailable are in the screening population</a:t>
            </a:r>
            <a:endParaRPr lang="en-GB" dirty="0" smtClean="0"/>
          </a:p>
          <a:p>
            <a:pPr eaLnBrk="1" hangingPunct="1">
              <a:lnSpc>
                <a:spcPct val="90000"/>
              </a:lnSpc>
            </a:pPr>
            <a:r>
              <a:rPr lang="en-GB" dirty="0" smtClean="0"/>
              <a:t>Eligible population is Screening population excluding those who are excluded for reason of under </a:t>
            </a:r>
            <a:r>
              <a:rPr lang="en-GB" dirty="0" err="1" smtClean="0"/>
              <a:t>opthalmology</a:t>
            </a:r>
            <a:r>
              <a:rPr lang="en-GB" dirty="0" smtClean="0"/>
              <a:t> care  </a:t>
            </a:r>
            <a:r>
              <a:rPr lang="en-GB" i="1" dirty="0" smtClean="0"/>
              <a:t>click mouse and final arc shows</a:t>
            </a:r>
            <a:endParaRPr lang="en-GB"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EEB3DF05-7BAF-48B7-A95D-507DEF2FDD1C}" type="slidenum">
              <a:rPr lang="en-US" smtClean="0"/>
              <a:pPr/>
              <a:t>6</a:t>
            </a:fld>
            <a:endParaRPr lang="en-US" smtClean="0"/>
          </a:p>
        </p:txBody>
      </p:sp>
      <p:sp>
        <p:nvSpPr>
          <p:cNvPr id="19459" name="Rectangle 2"/>
          <p:cNvSpPr>
            <a:spLocks noGrp="1" noRot="1" noChangeAspect="1" noChangeArrowheads="1" noTextEdit="1"/>
          </p:cNvSpPr>
          <p:nvPr>
            <p:ph type="sldImg"/>
          </p:nvPr>
        </p:nvSpPr>
        <p:spPr>
          <a:xfrm>
            <a:off x="1198563" y="706438"/>
            <a:ext cx="4518025" cy="3389312"/>
          </a:xfrm>
          <a:ln/>
        </p:spPr>
      </p:sp>
      <p:sp>
        <p:nvSpPr>
          <p:cNvPr id="19460" name="Rectangle 3"/>
          <p:cNvSpPr>
            <a:spLocks noGrp="1" noChangeArrowheads="1"/>
          </p:cNvSpPr>
          <p:nvPr>
            <p:ph type="body" idx="1"/>
          </p:nvPr>
        </p:nvSpPr>
        <p:spPr>
          <a:noFill/>
          <a:ln/>
        </p:spPr>
        <p:txBody>
          <a:bodyPr/>
          <a:lstStyle/>
          <a:p>
            <a:pPr eaLnBrk="1" hangingPunct="1">
              <a:lnSpc>
                <a:spcPct val="90000"/>
              </a:lnSpc>
            </a:pPr>
            <a:r>
              <a:rPr lang="en-GB" smtClean="0"/>
              <a:t>Now look at dates.  This is particularly important as it relates to the parameters that the user enters when running the reports.</a:t>
            </a:r>
          </a:p>
          <a:p>
            <a:pPr eaLnBrk="1" hangingPunct="1">
              <a:lnSpc>
                <a:spcPct val="90000"/>
              </a:lnSpc>
            </a:pPr>
            <a:endParaRPr lang="en-GB" smtClean="0"/>
          </a:p>
          <a:p>
            <a:pPr eaLnBrk="1" hangingPunct="1">
              <a:lnSpc>
                <a:spcPct val="90000"/>
              </a:lnSpc>
            </a:pPr>
            <a:r>
              <a:rPr lang="en-GB" smtClean="0"/>
              <a:t>We have defined the date on which the data is extracted from the database to create the report is called the KPI date – </a:t>
            </a:r>
            <a:r>
              <a:rPr lang="en-GB" i="1" smtClean="0"/>
              <a:t>mouse click and it appears</a:t>
            </a:r>
            <a:endParaRPr lang="en-GB" smtClean="0"/>
          </a:p>
          <a:p>
            <a:pPr eaLnBrk="1" hangingPunct="1">
              <a:lnSpc>
                <a:spcPct val="90000"/>
              </a:lnSpc>
            </a:pPr>
            <a:r>
              <a:rPr lang="en-GB" smtClean="0"/>
              <a:t>In practice this is today – i.e the day that you run the report.  This is not an entered parameter.</a:t>
            </a:r>
          </a:p>
          <a:p>
            <a:pPr eaLnBrk="1" hangingPunct="1">
              <a:lnSpc>
                <a:spcPct val="90000"/>
              </a:lnSpc>
            </a:pPr>
            <a:endParaRPr lang="en-GB" smtClean="0"/>
          </a:p>
          <a:p>
            <a:pPr eaLnBrk="1" hangingPunct="1">
              <a:lnSpc>
                <a:spcPct val="90000"/>
              </a:lnSpc>
            </a:pPr>
            <a:r>
              <a:rPr lang="en-GB" smtClean="0"/>
              <a:t>The Reference Date is an entered parameter – </a:t>
            </a:r>
            <a:r>
              <a:rPr lang="en-GB" i="1" smtClean="0"/>
              <a:t>click and it appears</a:t>
            </a:r>
          </a:p>
          <a:p>
            <a:pPr eaLnBrk="1" hangingPunct="1">
              <a:lnSpc>
                <a:spcPct val="90000"/>
              </a:lnSpc>
            </a:pPr>
            <a:r>
              <a:rPr lang="en-GB" smtClean="0"/>
              <a:t>This date is the date against which the KPI’s are determined and can be in the future or the same as the KPI date – </a:t>
            </a:r>
            <a:r>
              <a:rPr lang="en-GB" i="1" smtClean="0"/>
              <a:t>click and it moves</a:t>
            </a:r>
            <a:endParaRPr lang="en-GB" smtClean="0"/>
          </a:p>
          <a:p>
            <a:pPr eaLnBrk="1" hangingPunct="1">
              <a:lnSpc>
                <a:spcPct val="90000"/>
              </a:lnSpc>
            </a:pPr>
            <a:r>
              <a:rPr lang="en-GB" smtClean="0"/>
              <a:t>The default for this date is the same as the KPI date</a:t>
            </a:r>
          </a:p>
          <a:p>
            <a:pPr eaLnBrk="1" hangingPunct="1">
              <a:lnSpc>
                <a:spcPct val="90000"/>
              </a:lnSpc>
            </a:pPr>
            <a:endParaRPr lang="en-GB" smtClean="0"/>
          </a:p>
          <a:p>
            <a:pPr eaLnBrk="1" hangingPunct="1">
              <a:lnSpc>
                <a:spcPct val="90000"/>
              </a:lnSpc>
            </a:pPr>
            <a:r>
              <a:rPr lang="en-GB" smtClean="0"/>
              <a:t>Another user entered parameter is the Reporting Start Date – </a:t>
            </a:r>
            <a:r>
              <a:rPr lang="en-GB" i="1" smtClean="0"/>
              <a:t>click and it appears.</a:t>
            </a:r>
            <a:endParaRPr lang="en-GB" smtClean="0"/>
          </a:p>
          <a:p>
            <a:pPr eaLnBrk="1" hangingPunct="1">
              <a:lnSpc>
                <a:spcPct val="90000"/>
              </a:lnSpc>
            </a:pPr>
            <a:r>
              <a:rPr lang="en-GB" smtClean="0"/>
              <a:t>This is always in the past – </a:t>
            </a:r>
            <a:r>
              <a:rPr lang="en-GB" i="1" smtClean="0"/>
              <a:t>click and it moves.</a:t>
            </a:r>
            <a:endParaRPr lang="en-GB" smtClean="0"/>
          </a:p>
          <a:p>
            <a:pPr eaLnBrk="1" hangingPunct="1">
              <a:lnSpc>
                <a:spcPct val="90000"/>
              </a:lnSpc>
            </a:pPr>
            <a:r>
              <a:rPr lang="en-GB" smtClean="0"/>
              <a:t>And it used to define the reporting interval – </a:t>
            </a:r>
            <a:r>
              <a:rPr lang="en-GB" i="1" smtClean="0"/>
              <a:t>click and it appears –</a:t>
            </a:r>
            <a:r>
              <a:rPr lang="en-GB" smtClean="0"/>
              <a:t> which is the period of time that the requested report refers to.  Note that the default start date is 12 months prior to the Reference Date.</a:t>
            </a:r>
          </a:p>
          <a:p>
            <a:pPr eaLnBrk="1" hangingPunct="1">
              <a:lnSpc>
                <a:spcPct val="90000"/>
              </a:lnSpc>
            </a:pPr>
            <a:r>
              <a:rPr lang="en-GB" i="1" smtClean="0"/>
              <a:t>At this point it might be worth going to a flip chart to show how you can change the reference date and start date to get reporting on different periods</a:t>
            </a:r>
          </a:p>
          <a:p>
            <a:pPr eaLnBrk="1" hangingPunct="1">
              <a:lnSpc>
                <a:spcPct val="90000"/>
              </a:lnSpc>
            </a:pPr>
            <a:endParaRPr lang="en-GB" i="1"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A102BC38-C947-43D7-ADBF-D49A70DEFDAE}" type="slidenum">
              <a:rPr lang="en-US" smtClean="0"/>
              <a:pPr/>
              <a:t>7</a:t>
            </a:fld>
            <a:endParaRPr lang="en-US" smtClean="0"/>
          </a:p>
        </p:txBody>
      </p:sp>
      <p:sp>
        <p:nvSpPr>
          <p:cNvPr id="20483" name="Rectangle 2"/>
          <p:cNvSpPr>
            <a:spLocks noGrp="1" noRot="1" noChangeAspect="1" noChangeArrowheads="1" noTextEdit="1"/>
          </p:cNvSpPr>
          <p:nvPr>
            <p:ph type="sldImg"/>
          </p:nvPr>
        </p:nvSpPr>
        <p:spPr>
          <a:xfrm>
            <a:off x="1198563" y="706438"/>
            <a:ext cx="4518025" cy="3389312"/>
          </a:xfrm>
          <a:ln/>
        </p:spPr>
      </p:sp>
      <p:sp>
        <p:nvSpPr>
          <p:cNvPr id="20484" name="Rectangle 3"/>
          <p:cNvSpPr>
            <a:spLocks noGrp="1" noChangeArrowheads="1"/>
          </p:cNvSpPr>
          <p:nvPr>
            <p:ph type="body" idx="1"/>
          </p:nvPr>
        </p:nvSpPr>
        <p:spPr>
          <a:noFill/>
          <a:ln/>
        </p:spPr>
        <p:txBody>
          <a:bodyPr/>
          <a:lstStyle/>
          <a:p>
            <a:pPr eaLnBrk="1" hangingPunct="1"/>
            <a:r>
              <a:rPr lang="en-GB" smtClean="0"/>
              <a:t>It’s important to understand how we have defined a screening episode and what is successful and unsuccessful screening.</a:t>
            </a:r>
          </a:p>
          <a:p>
            <a:pPr eaLnBrk="1" hangingPunct="1"/>
            <a:endParaRPr lang="en-GB" smtClean="0"/>
          </a:p>
          <a:p>
            <a:pPr eaLnBrk="1" hangingPunct="1"/>
            <a:r>
              <a:rPr lang="en-GB" smtClean="0"/>
              <a:t>Note that a Photography, slit lamp and ophthalmology are all different episodes.  The screening episode starts when the patient attends.</a:t>
            </a:r>
          </a:p>
          <a:p>
            <a:pPr eaLnBrk="1" hangingPunct="1"/>
            <a:r>
              <a:rPr lang="en-GB" smtClean="0"/>
              <a:t>Screening outcomes are defined in the list on the screen </a:t>
            </a:r>
          </a:p>
          <a:p>
            <a:pPr eaLnBrk="1" hangingPunct="1"/>
            <a:r>
              <a:rPr lang="en-GB" smtClean="0"/>
              <a:t> Did Not attend is not a screening outcome – obviously because the patient has not been screened.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CBF8C2FB-4C98-4FC4-BF58-37E512326E80}" type="slidenum">
              <a:rPr lang="en-US" smtClean="0"/>
              <a:pPr/>
              <a:t>8</a:t>
            </a:fld>
            <a:endParaRPr lang="en-US" smtClean="0"/>
          </a:p>
        </p:txBody>
      </p:sp>
      <p:sp>
        <p:nvSpPr>
          <p:cNvPr id="21507" name="Rectangle 2"/>
          <p:cNvSpPr>
            <a:spLocks noGrp="1" noRot="1" noChangeAspect="1" noChangeArrowheads="1" noTextEdit="1"/>
          </p:cNvSpPr>
          <p:nvPr>
            <p:ph type="sldImg"/>
          </p:nvPr>
        </p:nvSpPr>
        <p:spPr>
          <a:xfrm>
            <a:off x="1198563" y="706438"/>
            <a:ext cx="4518025" cy="3389312"/>
          </a:xfrm>
          <a:ln/>
        </p:spPr>
      </p:sp>
      <p:sp>
        <p:nvSpPr>
          <p:cNvPr id="21508" name="Rectangle 3"/>
          <p:cNvSpPr>
            <a:spLocks noGrp="1" noChangeArrowheads="1"/>
          </p:cNvSpPr>
          <p:nvPr>
            <p:ph type="body" idx="1"/>
          </p:nvPr>
        </p:nvSpPr>
        <p:spPr>
          <a:noFill/>
          <a:ln/>
        </p:spPr>
        <p:txBody>
          <a:bodyPr/>
          <a:lstStyle/>
          <a:p>
            <a:pPr eaLnBrk="1" hangingPunct="1"/>
            <a:r>
              <a:rPr lang="en-GB" smtClean="0"/>
              <a:t>The slide is self explanatory</a:t>
            </a:r>
          </a:p>
          <a:p>
            <a:pPr eaLnBrk="1" hangingPunct="1"/>
            <a:r>
              <a:rPr lang="en-GB" smtClean="0"/>
              <a:t>If you understand what unsuccessful screening is, then you can understand successful.</a:t>
            </a:r>
          </a:p>
          <a:p>
            <a:pPr eaLnBrk="1" hangingPunct="1"/>
            <a:endParaRPr lang="en-GB" smtClean="0"/>
          </a:p>
          <a:p>
            <a:pPr eaLnBrk="1" hangingPunct="1"/>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369F9354-FB86-49A9-B65C-DD310DDB9630}" type="slidenum">
              <a:rPr lang="en-US" smtClean="0"/>
              <a:pPr/>
              <a:t>9</a:t>
            </a:fld>
            <a:endParaRPr lang="en-US" smtClean="0"/>
          </a:p>
        </p:txBody>
      </p:sp>
      <p:sp>
        <p:nvSpPr>
          <p:cNvPr id="23555" name="Rectangle 2"/>
          <p:cNvSpPr>
            <a:spLocks noGrp="1" noRot="1" noChangeAspect="1" noChangeArrowheads="1" noTextEdit="1"/>
          </p:cNvSpPr>
          <p:nvPr>
            <p:ph type="sldImg"/>
          </p:nvPr>
        </p:nvSpPr>
        <p:spPr>
          <a:xfrm>
            <a:off x="1198563" y="706438"/>
            <a:ext cx="4518025" cy="3389312"/>
          </a:xfrm>
          <a:ln/>
        </p:spPr>
      </p:sp>
      <p:sp>
        <p:nvSpPr>
          <p:cNvPr id="23556" name="Rectangle 3"/>
          <p:cNvSpPr>
            <a:spLocks noGrp="1" noChangeArrowheads="1"/>
          </p:cNvSpPr>
          <p:nvPr>
            <p:ph type="body" idx="1"/>
          </p:nvPr>
        </p:nvSpPr>
        <p:spPr>
          <a:noFill/>
          <a:ln/>
        </p:spPr>
        <p:txBody>
          <a:bodyPr/>
          <a:lstStyle/>
          <a:p>
            <a:pPr eaLnBrk="1" hangingPunct="1">
              <a:lnSpc>
                <a:spcPct val="90000"/>
              </a:lnSpc>
            </a:pPr>
            <a:endParaRPr lang="en-US" i="1"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32"/>
          <p:cNvPicPr>
            <a:picLocks noChangeAspect="1" noChangeArrowheads="1"/>
          </p:cNvPicPr>
          <p:nvPr/>
        </p:nvPicPr>
        <p:blipFill>
          <a:blip r:embed="rId2">
            <a:lum bright="10000" contrast="10000"/>
          </a:blip>
          <a:srcRect/>
          <a:stretch>
            <a:fillRect/>
          </a:stretch>
        </p:blipFill>
        <p:spPr bwMode="auto">
          <a:xfrm>
            <a:off x="0" y="0"/>
            <a:ext cx="9134475" cy="6859588"/>
          </a:xfrm>
          <a:prstGeom prst="rect">
            <a:avLst/>
          </a:prstGeom>
          <a:noFill/>
          <a:ln w="9525">
            <a:noFill/>
            <a:miter lim="800000"/>
            <a:headEnd/>
            <a:tailEnd/>
          </a:ln>
        </p:spPr>
      </p:pic>
      <p:sp>
        <p:nvSpPr>
          <p:cNvPr id="4099" name="Rectangle 1027"/>
          <p:cNvSpPr>
            <a:spLocks noGrp="1" noChangeArrowheads="1"/>
          </p:cNvSpPr>
          <p:nvPr>
            <p:ph type="ctrTitle"/>
          </p:nvPr>
        </p:nvSpPr>
        <p:spPr>
          <a:xfrm>
            <a:off x="1104900" y="2971800"/>
            <a:ext cx="7175500" cy="1143000"/>
          </a:xfrm>
        </p:spPr>
        <p:txBody>
          <a:bodyPr/>
          <a:lstStyle>
            <a:lvl1pPr>
              <a:defRPr sz="5400"/>
            </a:lvl1pPr>
          </a:lstStyle>
          <a:p>
            <a:r>
              <a:rPr lang="en-US" smtClean="0"/>
              <a:t>Click to edit Master title style</a:t>
            </a:r>
            <a:endParaRPr lang="en-GB"/>
          </a:p>
        </p:txBody>
      </p:sp>
      <p:sp>
        <p:nvSpPr>
          <p:cNvPr id="4100" name="Rectangle 1028"/>
          <p:cNvSpPr>
            <a:spLocks noGrp="1" noChangeArrowheads="1"/>
          </p:cNvSpPr>
          <p:nvPr>
            <p:ph type="subTitle" idx="1"/>
          </p:nvPr>
        </p:nvSpPr>
        <p:spPr>
          <a:xfrm>
            <a:off x="1371600" y="4254500"/>
            <a:ext cx="6400800" cy="1600200"/>
          </a:xfrm>
        </p:spPr>
        <p:txBody>
          <a:bodyPr/>
          <a:lstStyle>
            <a:lvl1pPr marL="0" indent="0" algn="ctr">
              <a:buFontTx/>
              <a:buNone/>
              <a:defRPr/>
            </a:lvl1pPr>
          </a:lstStyle>
          <a:p>
            <a:r>
              <a:rPr lang="en-US" smtClean="0"/>
              <a:t>Click to edit Master subtitle style</a:t>
            </a:r>
            <a:endParaRPr lang="en-GB"/>
          </a:p>
        </p:txBody>
      </p:sp>
      <p:sp>
        <p:nvSpPr>
          <p:cNvPr id="5" name="Rectangle 1029"/>
          <p:cNvSpPr>
            <a:spLocks noGrp="1" noChangeArrowheads="1"/>
          </p:cNvSpPr>
          <p:nvPr>
            <p:ph type="dt" sz="half" idx="10"/>
          </p:nvPr>
        </p:nvSpPr>
        <p:spPr/>
        <p:txBody>
          <a:bodyPr/>
          <a:lstStyle>
            <a:lvl1pPr>
              <a:defRPr smtClean="0">
                <a:latin typeface="Times" pitchFamily="18" charset="0"/>
              </a:defRPr>
            </a:lvl1pPr>
          </a:lstStyle>
          <a:p>
            <a:pPr>
              <a:defRPr/>
            </a:pPr>
            <a:fld id="{83D1DF97-C7C1-4AB8-BC4C-A0806A294825}" type="datetime1">
              <a:rPr lang="en-US"/>
              <a:pPr>
                <a:defRPr/>
              </a:pPr>
              <a:t>11/11/2010</a:t>
            </a:fld>
            <a:endParaRPr lang="en-US"/>
          </a:p>
        </p:txBody>
      </p:sp>
      <p:sp>
        <p:nvSpPr>
          <p:cNvPr id="6" name="Rectangle 1030"/>
          <p:cNvSpPr>
            <a:spLocks noGrp="1" noChangeArrowheads="1"/>
          </p:cNvSpPr>
          <p:nvPr>
            <p:ph type="ftr" sz="quarter" idx="11"/>
          </p:nvPr>
        </p:nvSpPr>
        <p:spPr>
          <a:xfrm>
            <a:off x="914400" y="6248400"/>
            <a:ext cx="7543800" cy="457200"/>
          </a:xfrm>
        </p:spPr>
        <p:txBody>
          <a:bodyPr/>
          <a:lstStyle>
            <a:lvl1pPr>
              <a:defRPr/>
            </a:lvl1pPr>
          </a:lstStyle>
          <a:p>
            <a:pPr>
              <a:defRPr/>
            </a:pPr>
            <a:endParaRPr lang="en-US"/>
          </a:p>
        </p:txBody>
      </p:sp>
      <p:sp>
        <p:nvSpPr>
          <p:cNvPr id="7" name="Rectangle 1031"/>
          <p:cNvSpPr>
            <a:spLocks noGrp="1" noChangeArrowheads="1"/>
          </p:cNvSpPr>
          <p:nvPr>
            <p:ph type="sldNum" sz="quarter" idx="12"/>
          </p:nvPr>
        </p:nvSpPr>
        <p:spPr/>
        <p:txBody>
          <a:bodyPr/>
          <a:lstStyle>
            <a:lvl1pPr>
              <a:defRPr smtClean="0">
                <a:latin typeface="Times" pitchFamily="18" charset="0"/>
              </a:defRPr>
            </a:lvl1pPr>
          </a:lstStyle>
          <a:p>
            <a:pPr>
              <a:defRPr/>
            </a:pPr>
            <a:fld id="{1C37681D-AF1A-4EA8-A624-EA077CCF15C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6"/>
          <p:cNvSpPr>
            <a:spLocks noGrp="1" noChangeArrowheads="1"/>
          </p:cNvSpPr>
          <p:nvPr>
            <p:ph type="dt" sz="half" idx="10"/>
          </p:nvPr>
        </p:nvSpPr>
        <p:spPr>
          <a:ln/>
        </p:spPr>
        <p:txBody>
          <a:bodyPr/>
          <a:lstStyle>
            <a:lvl1pPr>
              <a:defRPr/>
            </a:lvl1pPr>
          </a:lstStyle>
          <a:p>
            <a:pPr>
              <a:defRPr/>
            </a:pPr>
            <a:fld id="{5086D611-BC71-4B71-A99F-2626D4C4BDF9}" type="datetime1">
              <a:rPr lang="en-US"/>
              <a:pPr>
                <a:defRPr/>
              </a:pPr>
              <a:t>11/11/2010</a:t>
            </a:fld>
            <a:endParaRPr lang="en-US"/>
          </a:p>
        </p:txBody>
      </p:sp>
      <p:sp>
        <p:nvSpPr>
          <p:cNvPr id="5" name="Rectangle 17"/>
          <p:cNvSpPr>
            <a:spLocks noGrp="1" noChangeArrowheads="1"/>
          </p:cNvSpPr>
          <p:nvPr>
            <p:ph type="ftr" sz="quarter" idx="11"/>
          </p:nvPr>
        </p:nvSpPr>
        <p:spPr>
          <a:ln/>
        </p:spPr>
        <p:txBody>
          <a:bodyPr/>
          <a:lstStyle>
            <a:lvl1pPr>
              <a:defRPr/>
            </a:lvl1pPr>
          </a:lstStyle>
          <a:p>
            <a:pPr>
              <a:defRPr/>
            </a:pPr>
            <a:endParaRPr lang="en-US"/>
          </a:p>
        </p:txBody>
      </p:sp>
      <p:sp>
        <p:nvSpPr>
          <p:cNvPr id="6" name="Rectangle 18"/>
          <p:cNvSpPr>
            <a:spLocks noGrp="1" noChangeArrowheads="1"/>
          </p:cNvSpPr>
          <p:nvPr>
            <p:ph type="sldNum" sz="quarter" idx="12"/>
          </p:nvPr>
        </p:nvSpPr>
        <p:spPr>
          <a:ln/>
        </p:spPr>
        <p:txBody>
          <a:bodyPr/>
          <a:lstStyle>
            <a:lvl1pPr>
              <a:defRPr/>
            </a:lvl1pPr>
          </a:lstStyle>
          <a:p>
            <a:pPr>
              <a:defRPr/>
            </a:pPr>
            <a:fld id="{72A7D08B-8DC7-403E-8227-B19D67857DF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96050" y="381000"/>
            <a:ext cx="1962150" cy="57150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09600" y="381000"/>
            <a:ext cx="573405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6"/>
          <p:cNvSpPr>
            <a:spLocks noGrp="1" noChangeArrowheads="1"/>
          </p:cNvSpPr>
          <p:nvPr>
            <p:ph type="dt" sz="half" idx="10"/>
          </p:nvPr>
        </p:nvSpPr>
        <p:spPr>
          <a:ln/>
        </p:spPr>
        <p:txBody>
          <a:bodyPr/>
          <a:lstStyle>
            <a:lvl1pPr>
              <a:defRPr/>
            </a:lvl1pPr>
          </a:lstStyle>
          <a:p>
            <a:pPr>
              <a:defRPr/>
            </a:pPr>
            <a:fld id="{88B82872-58C2-4384-94DB-956561A69A08}" type="datetime1">
              <a:rPr lang="en-US"/>
              <a:pPr>
                <a:defRPr/>
              </a:pPr>
              <a:t>11/11/2010</a:t>
            </a:fld>
            <a:endParaRPr lang="en-US"/>
          </a:p>
        </p:txBody>
      </p:sp>
      <p:sp>
        <p:nvSpPr>
          <p:cNvPr id="5" name="Rectangle 17"/>
          <p:cNvSpPr>
            <a:spLocks noGrp="1" noChangeArrowheads="1"/>
          </p:cNvSpPr>
          <p:nvPr>
            <p:ph type="ftr" sz="quarter" idx="11"/>
          </p:nvPr>
        </p:nvSpPr>
        <p:spPr>
          <a:ln/>
        </p:spPr>
        <p:txBody>
          <a:bodyPr/>
          <a:lstStyle>
            <a:lvl1pPr>
              <a:defRPr/>
            </a:lvl1pPr>
          </a:lstStyle>
          <a:p>
            <a:pPr>
              <a:defRPr/>
            </a:pPr>
            <a:endParaRPr lang="en-US"/>
          </a:p>
        </p:txBody>
      </p:sp>
      <p:sp>
        <p:nvSpPr>
          <p:cNvPr id="6" name="Rectangle 18"/>
          <p:cNvSpPr>
            <a:spLocks noGrp="1" noChangeArrowheads="1"/>
          </p:cNvSpPr>
          <p:nvPr>
            <p:ph type="sldNum" sz="quarter" idx="12"/>
          </p:nvPr>
        </p:nvSpPr>
        <p:spPr>
          <a:ln/>
        </p:spPr>
        <p:txBody>
          <a:bodyPr/>
          <a:lstStyle>
            <a:lvl1pPr>
              <a:defRPr/>
            </a:lvl1pPr>
          </a:lstStyle>
          <a:p>
            <a:pPr>
              <a:defRPr/>
            </a:pPr>
            <a:fld id="{634E335D-BE45-441B-834E-382779C1BE7B}"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6870700" cy="16002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85800" y="1828800"/>
            <a:ext cx="37719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hart Placeholder 3"/>
          <p:cNvSpPr>
            <a:spLocks noGrp="1"/>
          </p:cNvSpPr>
          <p:nvPr>
            <p:ph type="chart" sz="half" idx="2"/>
          </p:nvPr>
        </p:nvSpPr>
        <p:spPr>
          <a:xfrm>
            <a:off x="4610100" y="1828800"/>
            <a:ext cx="3771900" cy="3657600"/>
          </a:xfrm>
        </p:spPr>
        <p:txBody>
          <a:bodyPr/>
          <a:lstStyle/>
          <a:p>
            <a:pPr lvl="0"/>
            <a:endParaRPr lang="en-GB" noProof="0" smtClean="0"/>
          </a:p>
        </p:txBody>
      </p:sp>
      <p:sp>
        <p:nvSpPr>
          <p:cNvPr id="5" name="Rectangle 5"/>
          <p:cNvSpPr>
            <a:spLocks noGrp="1" noChangeArrowheads="1"/>
          </p:cNvSpPr>
          <p:nvPr>
            <p:ph type="dt" sz="half" idx="10"/>
          </p:nvPr>
        </p:nvSpPr>
        <p:spPr>
          <a:ln/>
        </p:spPr>
        <p:txBody>
          <a:bodyPr/>
          <a:lstStyle>
            <a:lvl1pPr>
              <a:defRPr/>
            </a:lvl1pPr>
          </a:lstStyle>
          <a:p>
            <a:pPr>
              <a:defRPr/>
            </a:pPr>
            <a:endParaRPr lang="en-GB"/>
          </a:p>
        </p:txBody>
      </p:sp>
      <p:sp>
        <p:nvSpPr>
          <p:cNvPr id="6" name="Rectangle 6"/>
          <p:cNvSpPr>
            <a:spLocks noGrp="1" noChangeArrowheads="1"/>
          </p:cNvSpPr>
          <p:nvPr>
            <p:ph type="ftr" sz="quarter" idx="11"/>
          </p:nvPr>
        </p:nvSpPr>
        <p:spPr>
          <a:ln/>
        </p:spPr>
        <p:txBody>
          <a:bodyPr/>
          <a:lstStyle>
            <a:lvl1pPr>
              <a:defRPr/>
            </a:lvl1pPr>
          </a:lstStyle>
          <a:p>
            <a:pPr>
              <a:defRPr/>
            </a:pPr>
            <a:endParaRPr lang="en-GB"/>
          </a:p>
        </p:txBody>
      </p:sp>
      <p:sp>
        <p:nvSpPr>
          <p:cNvPr id="7" name="Rectangle 7"/>
          <p:cNvSpPr>
            <a:spLocks noGrp="1" noChangeArrowheads="1"/>
          </p:cNvSpPr>
          <p:nvPr>
            <p:ph type="sldNum" sz="quarter" idx="12"/>
          </p:nvPr>
        </p:nvSpPr>
        <p:spPr>
          <a:ln/>
        </p:spPr>
        <p:txBody>
          <a:bodyPr/>
          <a:lstStyle>
            <a:lvl1pPr>
              <a:defRPr/>
            </a:lvl1pPr>
          </a:lstStyle>
          <a:p>
            <a:pPr>
              <a:defRPr/>
            </a:pPr>
            <a:fld id="{07E62C58-26E5-4ADB-AB94-76CE1E8D5924}"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6"/>
          <p:cNvSpPr>
            <a:spLocks noGrp="1" noChangeArrowheads="1"/>
          </p:cNvSpPr>
          <p:nvPr>
            <p:ph type="dt" sz="half" idx="10"/>
          </p:nvPr>
        </p:nvSpPr>
        <p:spPr>
          <a:ln/>
        </p:spPr>
        <p:txBody>
          <a:bodyPr/>
          <a:lstStyle>
            <a:lvl1pPr>
              <a:defRPr/>
            </a:lvl1pPr>
          </a:lstStyle>
          <a:p>
            <a:pPr>
              <a:defRPr/>
            </a:pPr>
            <a:fld id="{0DA5D3B8-25B8-4612-B102-430E46D52BF6}" type="datetime1">
              <a:rPr lang="en-US"/>
              <a:pPr>
                <a:defRPr/>
              </a:pPr>
              <a:t>11/11/2010</a:t>
            </a:fld>
            <a:endParaRPr lang="en-US"/>
          </a:p>
        </p:txBody>
      </p:sp>
      <p:sp>
        <p:nvSpPr>
          <p:cNvPr id="5" name="Rectangle 17"/>
          <p:cNvSpPr>
            <a:spLocks noGrp="1" noChangeArrowheads="1"/>
          </p:cNvSpPr>
          <p:nvPr>
            <p:ph type="ftr" sz="quarter" idx="11"/>
          </p:nvPr>
        </p:nvSpPr>
        <p:spPr>
          <a:ln/>
        </p:spPr>
        <p:txBody>
          <a:bodyPr/>
          <a:lstStyle>
            <a:lvl1pPr>
              <a:defRPr/>
            </a:lvl1pPr>
          </a:lstStyle>
          <a:p>
            <a:pPr>
              <a:defRPr/>
            </a:pPr>
            <a:endParaRPr lang="en-US"/>
          </a:p>
        </p:txBody>
      </p:sp>
      <p:sp>
        <p:nvSpPr>
          <p:cNvPr id="6" name="Rectangle 18"/>
          <p:cNvSpPr>
            <a:spLocks noGrp="1" noChangeArrowheads="1"/>
          </p:cNvSpPr>
          <p:nvPr>
            <p:ph type="sldNum" sz="quarter" idx="12"/>
          </p:nvPr>
        </p:nvSpPr>
        <p:spPr>
          <a:ln/>
        </p:spPr>
        <p:txBody>
          <a:bodyPr/>
          <a:lstStyle>
            <a:lvl1pPr>
              <a:defRPr/>
            </a:lvl1pPr>
          </a:lstStyle>
          <a:p>
            <a:pPr>
              <a:defRPr/>
            </a:pPr>
            <a:fld id="{548073AD-E716-4964-9AB3-93742A5AE32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6"/>
          <p:cNvSpPr>
            <a:spLocks noGrp="1" noChangeArrowheads="1"/>
          </p:cNvSpPr>
          <p:nvPr>
            <p:ph type="dt" sz="half" idx="10"/>
          </p:nvPr>
        </p:nvSpPr>
        <p:spPr>
          <a:ln/>
        </p:spPr>
        <p:txBody>
          <a:bodyPr/>
          <a:lstStyle>
            <a:lvl1pPr>
              <a:defRPr/>
            </a:lvl1pPr>
          </a:lstStyle>
          <a:p>
            <a:pPr>
              <a:defRPr/>
            </a:pPr>
            <a:fld id="{406B0E01-D383-4F83-AC67-ACA5B5ADCB31}" type="datetime1">
              <a:rPr lang="en-US"/>
              <a:pPr>
                <a:defRPr/>
              </a:pPr>
              <a:t>11/11/2010</a:t>
            </a:fld>
            <a:endParaRPr lang="en-US"/>
          </a:p>
        </p:txBody>
      </p:sp>
      <p:sp>
        <p:nvSpPr>
          <p:cNvPr id="5" name="Rectangle 17"/>
          <p:cNvSpPr>
            <a:spLocks noGrp="1" noChangeArrowheads="1"/>
          </p:cNvSpPr>
          <p:nvPr>
            <p:ph type="ftr" sz="quarter" idx="11"/>
          </p:nvPr>
        </p:nvSpPr>
        <p:spPr>
          <a:ln/>
        </p:spPr>
        <p:txBody>
          <a:bodyPr/>
          <a:lstStyle>
            <a:lvl1pPr>
              <a:defRPr/>
            </a:lvl1pPr>
          </a:lstStyle>
          <a:p>
            <a:pPr>
              <a:defRPr/>
            </a:pPr>
            <a:endParaRPr lang="en-US"/>
          </a:p>
        </p:txBody>
      </p:sp>
      <p:sp>
        <p:nvSpPr>
          <p:cNvPr id="6" name="Rectangle 18"/>
          <p:cNvSpPr>
            <a:spLocks noGrp="1" noChangeArrowheads="1"/>
          </p:cNvSpPr>
          <p:nvPr>
            <p:ph type="sldNum" sz="quarter" idx="12"/>
          </p:nvPr>
        </p:nvSpPr>
        <p:spPr>
          <a:ln/>
        </p:spPr>
        <p:txBody>
          <a:bodyPr/>
          <a:lstStyle>
            <a:lvl1pPr>
              <a:defRPr/>
            </a:lvl1pPr>
          </a:lstStyle>
          <a:p>
            <a:pPr>
              <a:defRPr/>
            </a:pPr>
            <a:fld id="{19C3475E-D50B-4444-A789-DE632BB434C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16"/>
          <p:cNvSpPr>
            <a:spLocks noGrp="1" noChangeArrowheads="1"/>
          </p:cNvSpPr>
          <p:nvPr>
            <p:ph type="dt" sz="half" idx="10"/>
          </p:nvPr>
        </p:nvSpPr>
        <p:spPr>
          <a:ln/>
        </p:spPr>
        <p:txBody>
          <a:bodyPr/>
          <a:lstStyle>
            <a:lvl1pPr>
              <a:defRPr/>
            </a:lvl1pPr>
          </a:lstStyle>
          <a:p>
            <a:pPr>
              <a:defRPr/>
            </a:pPr>
            <a:fld id="{ABFC6CEB-BB9C-49B3-BE06-E700A8F80067}" type="datetime1">
              <a:rPr lang="en-US"/>
              <a:pPr>
                <a:defRPr/>
              </a:pPr>
              <a:t>11/11/2010</a:t>
            </a:fld>
            <a:endParaRPr lang="en-US"/>
          </a:p>
        </p:txBody>
      </p:sp>
      <p:sp>
        <p:nvSpPr>
          <p:cNvPr id="6" name="Rectangle 17"/>
          <p:cNvSpPr>
            <a:spLocks noGrp="1" noChangeArrowheads="1"/>
          </p:cNvSpPr>
          <p:nvPr>
            <p:ph type="ftr" sz="quarter" idx="11"/>
          </p:nvPr>
        </p:nvSpPr>
        <p:spPr>
          <a:ln/>
        </p:spPr>
        <p:txBody>
          <a:bodyPr/>
          <a:lstStyle>
            <a:lvl1pPr>
              <a:defRPr/>
            </a:lvl1pPr>
          </a:lstStyle>
          <a:p>
            <a:pPr>
              <a:defRPr/>
            </a:pPr>
            <a:endParaRPr lang="en-US"/>
          </a:p>
        </p:txBody>
      </p:sp>
      <p:sp>
        <p:nvSpPr>
          <p:cNvPr id="7" name="Rectangle 18"/>
          <p:cNvSpPr>
            <a:spLocks noGrp="1" noChangeArrowheads="1"/>
          </p:cNvSpPr>
          <p:nvPr>
            <p:ph type="sldNum" sz="quarter" idx="12"/>
          </p:nvPr>
        </p:nvSpPr>
        <p:spPr>
          <a:ln/>
        </p:spPr>
        <p:txBody>
          <a:bodyPr/>
          <a:lstStyle>
            <a:lvl1pPr>
              <a:defRPr/>
            </a:lvl1pPr>
          </a:lstStyle>
          <a:p>
            <a:pPr>
              <a:defRPr/>
            </a:pPr>
            <a:fld id="{4C49F2C0-558D-416B-A4CA-413A5328F28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16"/>
          <p:cNvSpPr>
            <a:spLocks noGrp="1" noChangeArrowheads="1"/>
          </p:cNvSpPr>
          <p:nvPr>
            <p:ph type="dt" sz="half" idx="10"/>
          </p:nvPr>
        </p:nvSpPr>
        <p:spPr>
          <a:ln/>
        </p:spPr>
        <p:txBody>
          <a:bodyPr/>
          <a:lstStyle>
            <a:lvl1pPr>
              <a:defRPr/>
            </a:lvl1pPr>
          </a:lstStyle>
          <a:p>
            <a:pPr>
              <a:defRPr/>
            </a:pPr>
            <a:fld id="{AF2D2000-E7F3-47B3-A02A-1EA478A92257}" type="datetime1">
              <a:rPr lang="en-US"/>
              <a:pPr>
                <a:defRPr/>
              </a:pPr>
              <a:t>11/11/2010</a:t>
            </a:fld>
            <a:endParaRPr lang="en-US"/>
          </a:p>
        </p:txBody>
      </p:sp>
      <p:sp>
        <p:nvSpPr>
          <p:cNvPr id="8" name="Rectangle 17"/>
          <p:cNvSpPr>
            <a:spLocks noGrp="1" noChangeArrowheads="1"/>
          </p:cNvSpPr>
          <p:nvPr>
            <p:ph type="ftr" sz="quarter" idx="11"/>
          </p:nvPr>
        </p:nvSpPr>
        <p:spPr>
          <a:ln/>
        </p:spPr>
        <p:txBody>
          <a:bodyPr/>
          <a:lstStyle>
            <a:lvl1pPr>
              <a:defRPr/>
            </a:lvl1pPr>
          </a:lstStyle>
          <a:p>
            <a:pPr>
              <a:defRPr/>
            </a:pPr>
            <a:endParaRPr lang="en-US"/>
          </a:p>
        </p:txBody>
      </p:sp>
      <p:sp>
        <p:nvSpPr>
          <p:cNvPr id="9" name="Rectangle 18"/>
          <p:cNvSpPr>
            <a:spLocks noGrp="1" noChangeArrowheads="1"/>
          </p:cNvSpPr>
          <p:nvPr>
            <p:ph type="sldNum" sz="quarter" idx="12"/>
          </p:nvPr>
        </p:nvSpPr>
        <p:spPr>
          <a:ln/>
        </p:spPr>
        <p:txBody>
          <a:bodyPr/>
          <a:lstStyle>
            <a:lvl1pPr>
              <a:defRPr/>
            </a:lvl1pPr>
          </a:lstStyle>
          <a:p>
            <a:pPr>
              <a:defRPr/>
            </a:pPr>
            <a:fld id="{4C5DDE3A-D5E8-42AA-9B6F-6D13AF46CB8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16"/>
          <p:cNvSpPr>
            <a:spLocks noGrp="1" noChangeArrowheads="1"/>
          </p:cNvSpPr>
          <p:nvPr>
            <p:ph type="dt" sz="half" idx="10"/>
          </p:nvPr>
        </p:nvSpPr>
        <p:spPr>
          <a:ln/>
        </p:spPr>
        <p:txBody>
          <a:bodyPr/>
          <a:lstStyle>
            <a:lvl1pPr>
              <a:defRPr/>
            </a:lvl1pPr>
          </a:lstStyle>
          <a:p>
            <a:pPr>
              <a:defRPr/>
            </a:pPr>
            <a:fld id="{16BE3552-3EBD-4BF8-AA3A-1E6C3BA5589E}" type="datetime1">
              <a:rPr lang="en-US"/>
              <a:pPr>
                <a:defRPr/>
              </a:pPr>
              <a:t>11/11/2010</a:t>
            </a:fld>
            <a:endParaRPr lang="en-US"/>
          </a:p>
        </p:txBody>
      </p:sp>
      <p:sp>
        <p:nvSpPr>
          <p:cNvPr id="4" name="Rectangle 17"/>
          <p:cNvSpPr>
            <a:spLocks noGrp="1" noChangeArrowheads="1"/>
          </p:cNvSpPr>
          <p:nvPr>
            <p:ph type="ftr" sz="quarter" idx="11"/>
          </p:nvPr>
        </p:nvSpPr>
        <p:spPr>
          <a:ln/>
        </p:spPr>
        <p:txBody>
          <a:bodyPr/>
          <a:lstStyle>
            <a:lvl1pPr>
              <a:defRPr/>
            </a:lvl1pPr>
          </a:lstStyle>
          <a:p>
            <a:pPr>
              <a:defRPr/>
            </a:pPr>
            <a:endParaRPr lang="en-US"/>
          </a:p>
        </p:txBody>
      </p:sp>
      <p:sp>
        <p:nvSpPr>
          <p:cNvPr id="5" name="Rectangle 18"/>
          <p:cNvSpPr>
            <a:spLocks noGrp="1" noChangeArrowheads="1"/>
          </p:cNvSpPr>
          <p:nvPr>
            <p:ph type="sldNum" sz="quarter" idx="12"/>
          </p:nvPr>
        </p:nvSpPr>
        <p:spPr>
          <a:ln/>
        </p:spPr>
        <p:txBody>
          <a:bodyPr/>
          <a:lstStyle>
            <a:lvl1pPr>
              <a:defRPr/>
            </a:lvl1pPr>
          </a:lstStyle>
          <a:p>
            <a:pPr>
              <a:defRPr/>
            </a:pPr>
            <a:fld id="{CA6CD231-1B1C-4523-A764-507732A3AAA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6"/>
          <p:cNvSpPr>
            <a:spLocks noGrp="1" noChangeArrowheads="1"/>
          </p:cNvSpPr>
          <p:nvPr>
            <p:ph type="dt" sz="half" idx="10"/>
          </p:nvPr>
        </p:nvSpPr>
        <p:spPr>
          <a:ln/>
        </p:spPr>
        <p:txBody>
          <a:bodyPr/>
          <a:lstStyle>
            <a:lvl1pPr>
              <a:defRPr/>
            </a:lvl1pPr>
          </a:lstStyle>
          <a:p>
            <a:pPr>
              <a:defRPr/>
            </a:pPr>
            <a:fld id="{903382E8-57EA-4326-9857-E0DA3166B7E0}" type="datetime1">
              <a:rPr lang="en-US"/>
              <a:pPr>
                <a:defRPr/>
              </a:pPr>
              <a:t>11/11/2010</a:t>
            </a:fld>
            <a:endParaRPr lang="en-US"/>
          </a:p>
        </p:txBody>
      </p:sp>
      <p:sp>
        <p:nvSpPr>
          <p:cNvPr id="3" name="Rectangle 17"/>
          <p:cNvSpPr>
            <a:spLocks noGrp="1" noChangeArrowheads="1"/>
          </p:cNvSpPr>
          <p:nvPr>
            <p:ph type="ftr" sz="quarter" idx="11"/>
          </p:nvPr>
        </p:nvSpPr>
        <p:spPr>
          <a:ln/>
        </p:spPr>
        <p:txBody>
          <a:bodyPr/>
          <a:lstStyle>
            <a:lvl1pPr>
              <a:defRPr/>
            </a:lvl1pPr>
          </a:lstStyle>
          <a:p>
            <a:pPr>
              <a:defRPr/>
            </a:pPr>
            <a:endParaRPr lang="en-US"/>
          </a:p>
        </p:txBody>
      </p:sp>
      <p:sp>
        <p:nvSpPr>
          <p:cNvPr id="4" name="Rectangle 18"/>
          <p:cNvSpPr>
            <a:spLocks noGrp="1" noChangeArrowheads="1"/>
          </p:cNvSpPr>
          <p:nvPr>
            <p:ph type="sldNum" sz="quarter" idx="12"/>
          </p:nvPr>
        </p:nvSpPr>
        <p:spPr>
          <a:ln/>
        </p:spPr>
        <p:txBody>
          <a:bodyPr/>
          <a:lstStyle>
            <a:lvl1pPr>
              <a:defRPr/>
            </a:lvl1pPr>
          </a:lstStyle>
          <a:p>
            <a:pPr>
              <a:defRPr/>
            </a:pPr>
            <a:fld id="{C21F991E-3C7C-421D-A657-5C9DFDA2E0B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6"/>
          <p:cNvSpPr>
            <a:spLocks noGrp="1" noChangeArrowheads="1"/>
          </p:cNvSpPr>
          <p:nvPr>
            <p:ph type="dt" sz="half" idx="10"/>
          </p:nvPr>
        </p:nvSpPr>
        <p:spPr>
          <a:ln/>
        </p:spPr>
        <p:txBody>
          <a:bodyPr/>
          <a:lstStyle>
            <a:lvl1pPr>
              <a:defRPr/>
            </a:lvl1pPr>
          </a:lstStyle>
          <a:p>
            <a:pPr>
              <a:defRPr/>
            </a:pPr>
            <a:fld id="{B77D5266-CE54-46B5-9AC2-F021212E18A2}" type="datetime1">
              <a:rPr lang="en-US"/>
              <a:pPr>
                <a:defRPr/>
              </a:pPr>
              <a:t>11/11/2010</a:t>
            </a:fld>
            <a:endParaRPr lang="en-US"/>
          </a:p>
        </p:txBody>
      </p:sp>
      <p:sp>
        <p:nvSpPr>
          <p:cNvPr id="6" name="Rectangle 17"/>
          <p:cNvSpPr>
            <a:spLocks noGrp="1" noChangeArrowheads="1"/>
          </p:cNvSpPr>
          <p:nvPr>
            <p:ph type="ftr" sz="quarter" idx="11"/>
          </p:nvPr>
        </p:nvSpPr>
        <p:spPr>
          <a:ln/>
        </p:spPr>
        <p:txBody>
          <a:bodyPr/>
          <a:lstStyle>
            <a:lvl1pPr>
              <a:defRPr/>
            </a:lvl1pPr>
          </a:lstStyle>
          <a:p>
            <a:pPr>
              <a:defRPr/>
            </a:pPr>
            <a:endParaRPr lang="en-US"/>
          </a:p>
        </p:txBody>
      </p:sp>
      <p:sp>
        <p:nvSpPr>
          <p:cNvPr id="7" name="Rectangle 18"/>
          <p:cNvSpPr>
            <a:spLocks noGrp="1" noChangeArrowheads="1"/>
          </p:cNvSpPr>
          <p:nvPr>
            <p:ph type="sldNum" sz="quarter" idx="12"/>
          </p:nvPr>
        </p:nvSpPr>
        <p:spPr>
          <a:ln/>
        </p:spPr>
        <p:txBody>
          <a:bodyPr/>
          <a:lstStyle>
            <a:lvl1pPr>
              <a:defRPr/>
            </a:lvl1pPr>
          </a:lstStyle>
          <a:p>
            <a:pPr>
              <a:defRPr/>
            </a:pPr>
            <a:fld id="{B96722CB-5D52-4EC1-B3E5-FD0D9BDFBB1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6"/>
          <p:cNvSpPr>
            <a:spLocks noGrp="1" noChangeArrowheads="1"/>
          </p:cNvSpPr>
          <p:nvPr>
            <p:ph type="dt" sz="half" idx="10"/>
          </p:nvPr>
        </p:nvSpPr>
        <p:spPr>
          <a:ln/>
        </p:spPr>
        <p:txBody>
          <a:bodyPr/>
          <a:lstStyle>
            <a:lvl1pPr>
              <a:defRPr/>
            </a:lvl1pPr>
          </a:lstStyle>
          <a:p>
            <a:pPr>
              <a:defRPr/>
            </a:pPr>
            <a:fld id="{61F3992E-2975-4205-8FDF-F1CE54A4A05B}" type="datetime1">
              <a:rPr lang="en-US"/>
              <a:pPr>
                <a:defRPr/>
              </a:pPr>
              <a:t>11/11/2010</a:t>
            </a:fld>
            <a:endParaRPr lang="en-US"/>
          </a:p>
        </p:txBody>
      </p:sp>
      <p:sp>
        <p:nvSpPr>
          <p:cNvPr id="6" name="Rectangle 17"/>
          <p:cNvSpPr>
            <a:spLocks noGrp="1" noChangeArrowheads="1"/>
          </p:cNvSpPr>
          <p:nvPr>
            <p:ph type="ftr" sz="quarter" idx="11"/>
          </p:nvPr>
        </p:nvSpPr>
        <p:spPr>
          <a:ln/>
        </p:spPr>
        <p:txBody>
          <a:bodyPr/>
          <a:lstStyle>
            <a:lvl1pPr>
              <a:defRPr/>
            </a:lvl1pPr>
          </a:lstStyle>
          <a:p>
            <a:pPr>
              <a:defRPr/>
            </a:pPr>
            <a:endParaRPr lang="en-US"/>
          </a:p>
        </p:txBody>
      </p:sp>
      <p:sp>
        <p:nvSpPr>
          <p:cNvPr id="7" name="Rectangle 18"/>
          <p:cNvSpPr>
            <a:spLocks noGrp="1" noChangeArrowheads="1"/>
          </p:cNvSpPr>
          <p:nvPr>
            <p:ph type="sldNum" sz="quarter" idx="12"/>
          </p:nvPr>
        </p:nvSpPr>
        <p:spPr>
          <a:ln/>
        </p:spPr>
        <p:txBody>
          <a:bodyPr/>
          <a:lstStyle>
            <a:lvl1pPr>
              <a:defRPr/>
            </a:lvl1pPr>
          </a:lstStyle>
          <a:p>
            <a:pPr>
              <a:defRPr/>
            </a:pPr>
            <a:fld id="{128E8674-50B1-4A84-AEA9-E97F07052E4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92869"/>
        </a:solidFill>
        <a:effectLst/>
      </p:bgPr>
    </p:bg>
    <p:spTree>
      <p:nvGrpSpPr>
        <p:cNvPr id="1" name=""/>
        <p:cNvGrpSpPr/>
        <p:nvPr/>
      </p:nvGrpSpPr>
      <p:grpSpPr>
        <a:xfrm>
          <a:off x="0" y="0"/>
          <a:ext cx="0" cy="0"/>
          <a:chOff x="0" y="0"/>
          <a:chExt cx="0" cy="0"/>
        </a:xfrm>
      </p:grpSpPr>
      <p:pic>
        <p:nvPicPr>
          <p:cNvPr id="2050" name="Picture 9"/>
          <p:cNvPicPr>
            <a:picLocks noChangeAspect="1" noChangeArrowheads="1"/>
          </p:cNvPicPr>
          <p:nvPr/>
        </p:nvPicPr>
        <p:blipFill>
          <a:blip r:embed="rId14"/>
          <a:srcRect/>
          <a:stretch>
            <a:fillRect/>
          </a:stretch>
        </p:blipFill>
        <p:spPr bwMode="auto">
          <a:xfrm>
            <a:off x="0" y="0"/>
            <a:ext cx="9134475" cy="6859588"/>
          </a:xfrm>
          <a:prstGeom prst="rect">
            <a:avLst/>
          </a:prstGeom>
          <a:noFill/>
          <a:ln w="9525">
            <a:noFill/>
            <a:miter lim="800000"/>
            <a:headEnd/>
            <a:tailEnd/>
          </a:ln>
        </p:spPr>
      </p:pic>
      <p:sp>
        <p:nvSpPr>
          <p:cNvPr id="2051" name="Rectangle 14"/>
          <p:cNvSpPr>
            <a:spLocks noGrp="1" noChangeArrowheads="1"/>
          </p:cNvSpPr>
          <p:nvPr>
            <p:ph type="title"/>
          </p:nvPr>
        </p:nvSpPr>
        <p:spPr bwMode="auto">
          <a:xfrm>
            <a:off x="609600" y="381000"/>
            <a:ext cx="6858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2" name="Rectangle 15"/>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0" name="Rectangle 16"/>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atin typeface="+mn-lt"/>
              </a:defRPr>
            </a:lvl1pPr>
          </a:lstStyle>
          <a:p>
            <a:pPr>
              <a:defRPr/>
            </a:pPr>
            <a:fld id="{BB2AA3A7-ADC7-4FF6-8B95-CC71004C199E}" type="datetime1">
              <a:rPr lang="en-US"/>
              <a:pPr>
                <a:defRPr/>
              </a:pPr>
              <a:t>11/11/2010</a:t>
            </a:fld>
            <a:endParaRPr lang="en-US"/>
          </a:p>
        </p:txBody>
      </p:sp>
      <p:sp>
        <p:nvSpPr>
          <p:cNvPr id="1041" name="Rectangle 17"/>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42" name="Rectangle 18"/>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atin typeface="+mn-lt"/>
              </a:defRPr>
            </a:lvl1pPr>
          </a:lstStyle>
          <a:p>
            <a:pPr>
              <a:defRPr/>
            </a:pPr>
            <a:fld id="{0EAC274D-C1C8-4CF3-989D-79B813154CC5}" type="slidenum">
              <a:rPr lang="en-US"/>
              <a:pPr>
                <a:defRPr/>
              </a:pPr>
              <a:t>‹#›</a:t>
            </a:fld>
            <a:endParaRPr lang="en-US"/>
          </a:p>
        </p:txBody>
      </p:sp>
      <p:sp>
        <p:nvSpPr>
          <p:cNvPr id="1043" name="Text Box 19"/>
          <p:cNvSpPr txBox="1">
            <a:spLocks noChangeArrowheads="1"/>
          </p:cNvSpPr>
          <p:nvPr/>
        </p:nvSpPr>
        <p:spPr bwMode="auto">
          <a:xfrm>
            <a:off x="685800" y="5988050"/>
            <a:ext cx="7772400" cy="336550"/>
          </a:xfrm>
          <a:prstGeom prst="rect">
            <a:avLst/>
          </a:prstGeom>
          <a:noFill/>
          <a:ln w="9525">
            <a:noFill/>
            <a:miter lim="800000"/>
            <a:headEnd/>
            <a:tailEnd/>
          </a:ln>
          <a:effectLst/>
        </p:spPr>
        <p:txBody>
          <a:bodyPr>
            <a:spAutoFit/>
          </a:bodyPr>
          <a:lstStyle/>
          <a:p>
            <a:pPr algn="ctr">
              <a:spcBef>
                <a:spcPct val="50000"/>
              </a:spcBef>
              <a:defRPr/>
            </a:pPr>
            <a:r>
              <a:rPr lang="en-US" sz="1600"/>
              <a:t>Diabetic Retinopathy Screening Study Day – 4</a:t>
            </a:r>
            <a:r>
              <a:rPr lang="en-US" sz="1600" baseline="30000"/>
              <a:t>th</a:t>
            </a:r>
            <a:r>
              <a:rPr lang="en-US" sz="1600"/>
              <a:t> Nov 2008</a:t>
            </a:r>
          </a:p>
        </p:txBody>
      </p:sp>
    </p:spTree>
  </p:cSld>
  <p:clrMap bg1="dk2" tx1="lt1" bg2="dk1" tx2="lt2" accent1="accent1" accent2="accent2" accent3="accent3" accent4="accent4" accent5="accent5" accent6="accent6" hlink="hlink" folHlink="folHlink"/>
  <p:sldLayoutIdLst>
    <p:sldLayoutId id="2147483694"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5" r:id="rId12"/>
  </p:sldLayoutIdLst>
  <p:txStyles>
    <p:titleStyle>
      <a:lvl1pPr algn="l" rtl="0" fontAlgn="base">
        <a:spcBef>
          <a:spcPct val="0"/>
        </a:spcBef>
        <a:spcAft>
          <a:spcPct val="0"/>
        </a:spcAft>
        <a:defRPr sz="4000">
          <a:solidFill>
            <a:schemeClr val="tx2"/>
          </a:solidFill>
          <a:latin typeface="+mj-lt"/>
          <a:ea typeface="+mj-ea"/>
          <a:cs typeface="+mj-cs"/>
        </a:defRPr>
      </a:lvl1pPr>
      <a:lvl2pPr algn="l" rtl="0" fontAlgn="base">
        <a:spcBef>
          <a:spcPct val="0"/>
        </a:spcBef>
        <a:spcAft>
          <a:spcPct val="0"/>
        </a:spcAft>
        <a:defRPr sz="4000">
          <a:solidFill>
            <a:schemeClr val="tx2"/>
          </a:solidFill>
          <a:latin typeface="Times New Roman" pitchFamily="18" charset="0"/>
        </a:defRPr>
      </a:lvl2pPr>
      <a:lvl3pPr algn="l" rtl="0" fontAlgn="base">
        <a:spcBef>
          <a:spcPct val="0"/>
        </a:spcBef>
        <a:spcAft>
          <a:spcPct val="0"/>
        </a:spcAft>
        <a:defRPr sz="4000">
          <a:solidFill>
            <a:schemeClr val="tx2"/>
          </a:solidFill>
          <a:latin typeface="Times New Roman" pitchFamily="18" charset="0"/>
        </a:defRPr>
      </a:lvl3pPr>
      <a:lvl4pPr algn="l" rtl="0" fontAlgn="base">
        <a:spcBef>
          <a:spcPct val="0"/>
        </a:spcBef>
        <a:spcAft>
          <a:spcPct val="0"/>
        </a:spcAft>
        <a:defRPr sz="4000">
          <a:solidFill>
            <a:schemeClr val="tx2"/>
          </a:solidFill>
          <a:latin typeface="Times New Roman" pitchFamily="18" charset="0"/>
        </a:defRPr>
      </a:lvl4pPr>
      <a:lvl5pPr algn="l" rtl="0" fontAlgn="base">
        <a:spcBef>
          <a:spcPct val="0"/>
        </a:spcBef>
        <a:spcAft>
          <a:spcPct val="0"/>
        </a:spcAft>
        <a:defRPr sz="4000">
          <a:solidFill>
            <a:schemeClr val="tx2"/>
          </a:solidFill>
          <a:latin typeface="Times New Roman" pitchFamily="18" charset="0"/>
        </a:defRPr>
      </a:lvl5pPr>
      <a:lvl6pPr marL="457200" algn="l" rtl="0" eaLnBrk="1" fontAlgn="base" hangingPunct="1">
        <a:spcBef>
          <a:spcPct val="0"/>
        </a:spcBef>
        <a:spcAft>
          <a:spcPct val="0"/>
        </a:spcAft>
        <a:defRPr sz="4000">
          <a:solidFill>
            <a:schemeClr val="tx2"/>
          </a:solidFill>
          <a:latin typeface="Times New Roman" pitchFamily="18" charset="0"/>
        </a:defRPr>
      </a:lvl6pPr>
      <a:lvl7pPr marL="914400" algn="l" rtl="0" eaLnBrk="1" fontAlgn="base" hangingPunct="1">
        <a:spcBef>
          <a:spcPct val="0"/>
        </a:spcBef>
        <a:spcAft>
          <a:spcPct val="0"/>
        </a:spcAft>
        <a:defRPr sz="4000">
          <a:solidFill>
            <a:schemeClr val="tx2"/>
          </a:solidFill>
          <a:latin typeface="Times New Roman" pitchFamily="18" charset="0"/>
        </a:defRPr>
      </a:lvl7pPr>
      <a:lvl8pPr marL="1371600" algn="l" rtl="0" eaLnBrk="1" fontAlgn="base" hangingPunct="1">
        <a:spcBef>
          <a:spcPct val="0"/>
        </a:spcBef>
        <a:spcAft>
          <a:spcPct val="0"/>
        </a:spcAft>
        <a:defRPr sz="4000">
          <a:solidFill>
            <a:schemeClr val="tx2"/>
          </a:solidFill>
          <a:latin typeface="Times New Roman" pitchFamily="18" charset="0"/>
        </a:defRPr>
      </a:lvl8pPr>
      <a:lvl9pPr marL="1828800" algn="l" rtl="0" eaLnBrk="1" fontAlgn="base" hangingPunct="1">
        <a:spcBef>
          <a:spcPct val="0"/>
        </a:spcBef>
        <a:spcAft>
          <a:spcPct val="0"/>
        </a:spcAft>
        <a:defRPr sz="40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www.ndrs.scot.nhs.uk/Manual/Docs/KPI2007final.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body" idx="1"/>
          </p:nvPr>
        </p:nvSpPr>
        <p:spPr>
          <a:xfrm>
            <a:off x="684213" y="2276475"/>
            <a:ext cx="7696200" cy="2032000"/>
          </a:xfrm>
        </p:spPr>
        <p:txBody>
          <a:bodyPr/>
          <a:lstStyle/>
          <a:p>
            <a:pPr eaLnBrk="1" hangingPunct="1">
              <a:buFontTx/>
              <a:buNone/>
            </a:pPr>
            <a:endParaRPr lang="en-GB" sz="2800" dirty="0" smtClean="0"/>
          </a:p>
          <a:p>
            <a:pPr eaLnBrk="1" hangingPunct="1">
              <a:buFontTx/>
              <a:buNone/>
            </a:pPr>
            <a:r>
              <a:rPr lang="en-GB" sz="2800" dirty="0" smtClean="0"/>
              <a:t>2010 Key Performance Indicators and </a:t>
            </a:r>
            <a:r>
              <a:rPr lang="en-GB" sz="2800" dirty="0" smtClean="0"/>
              <a:t>Reports</a:t>
            </a:r>
          </a:p>
          <a:p>
            <a:pPr eaLnBrk="1" hangingPunct="1">
              <a:buFontTx/>
              <a:buNone/>
            </a:pPr>
            <a:endParaRPr lang="en-GB" sz="2800" dirty="0" smtClean="0"/>
          </a:p>
          <a:p>
            <a:pPr algn="ctr" eaLnBrk="1" hangingPunct="1">
              <a:buFontTx/>
              <a:buNone/>
            </a:pPr>
            <a:r>
              <a:rPr lang="en-GB" sz="2800" dirty="0" smtClean="0"/>
              <a:t>Mike Black</a:t>
            </a:r>
          </a:p>
          <a:p>
            <a:pPr algn="ctr" eaLnBrk="1" hangingPunct="1">
              <a:buFontTx/>
              <a:buNone/>
            </a:pPr>
            <a:r>
              <a:rPr lang="en-GB" sz="2800" dirty="0" smtClean="0"/>
              <a:t>Collaborative Coordinator</a:t>
            </a:r>
            <a:endParaRPr lang="en-GB" sz="2800" dirty="0" smtClean="0"/>
          </a:p>
        </p:txBody>
      </p:sp>
      <p:sp>
        <p:nvSpPr>
          <p:cNvPr id="4100" name="Rectangle 4"/>
          <p:cNvSpPr>
            <a:spLocks noGrp="1" noChangeArrowheads="1"/>
          </p:cNvSpPr>
          <p:nvPr>
            <p:ph type="title"/>
          </p:nvPr>
        </p:nvSpPr>
        <p:spPr>
          <a:xfrm>
            <a:off x="684213" y="188913"/>
            <a:ext cx="6870700" cy="844550"/>
          </a:xfrm>
          <a:noFill/>
        </p:spPr>
        <p:txBody>
          <a:bodyPr/>
          <a:lstStyle/>
          <a:p>
            <a:pPr eaLnBrk="1" hangingPunct="1"/>
            <a:endParaRPr lang="en-GB" i="1" dirty="0" smtClean="0"/>
          </a:p>
        </p:txBody>
      </p:sp>
      <p:sp>
        <p:nvSpPr>
          <p:cNvPr id="7" name="TextBox 6"/>
          <p:cNvSpPr txBox="1"/>
          <p:nvPr/>
        </p:nvSpPr>
        <p:spPr>
          <a:xfrm>
            <a:off x="5808372" y="5962916"/>
            <a:ext cx="1378039" cy="307777"/>
          </a:xfrm>
          <a:prstGeom prst="rect">
            <a:avLst/>
          </a:prstGeom>
          <a:solidFill>
            <a:srgbClr val="00246C"/>
          </a:solidFill>
        </p:spPr>
        <p:txBody>
          <a:bodyPr wrap="square" rtlCol="0">
            <a:spAutoFit/>
          </a:bodyPr>
          <a:lstStyle/>
          <a:p>
            <a:endParaRPr lang="en-AU" sz="1400"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body" sz="half" idx="1"/>
          </p:nvPr>
        </p:nvSpPr>
        <p:spPr/>
        <p:txBody>
          <a:bodyPr/>
          <a:lstStyle/>
          <a:p>
            <a:pPr eaLnBrk="1" hangingPunct="1">
              <a:buFontTx/>
              <a:buNone/>
            </a:pPr>
            <a:endParaRPr lang="en-GB" dirty="0" smtClean="0"/>
          </a:p>
          <a:p>
            <a:pPr eaLnBrk="1" hangingPunct="1">
              <a:buFontTx/>
              <a:buNone/>
            </a:pPr>
            <a:endParaRPr lang="en-GB" sz="2400" dirty="0" smtClean="0"/>
          </a:p>
        </p:txBody>
      </p:sp>
      <p:sp>
        <p:nvSpPr>
          <p:cNvPr id="10244" name="Text Box 4"/>
          <p:cNvSpPr txBox="1">
            <a:spLocks noChangeArrowheads="1"/>
          </p:cNvSpPr>
          <p:nvPr/>
        </p:nvSpPr>
        <p:spPr bwMode="auto">
          <a:xfrm>
            <a:off x="1331913" y="549275"/>
            <a:ext cx="5832475" cy="762000"/>
          </a:xfrm>
          <a:prstGeom prst="rect">
            <a:avLst/>
          </a:prstGeom>
          <a:noFill/>
          <a:ln w="9525">
            <a:noFill/>
            <a:miter lim="800000"/>
            <a:headEnd/>
            <a:tailEnd/>
          </a:ln>
        </p:spPr>
        <p:txBody>
          <a:bodyPr>
            <a:spAutoFit/>
          </a:bodyPr>
          <a:lstStyle/>
          <a:p>
            <a:pPr>
              <a:spcBef>
                <a:spcPct val="50000"/>
              </a:spcBef>
            </a:pPr>
            <a:endParaRPr lang="en-US" sz="4400" i="1"/>
          </a:p>
        </p:txBody>
      </p:sp>
      <p:sp>
        <p:nvSpPr>
          <p:cNvPr id="10245" name="Text Box 7"/>
          <p:cNvSpPr txBox="1">
            <a:spLocks noChangeArrowheads="1"/>
          </p:cNvSpPr>
          <p:nvPr/>
        </p:nvSpPr>
        <p:spPr bwMode="auto">
          <a:xfrm>
            <a:off x="1116013" y="1504336"/>
            <a:ext cx="6624637" cy="3477875"/>
          </a:xfrm>
          <a:prstGeom prst="rect">
            <a:avLst/>
          </a:prstGeom>
          <a:noFill/>
          <a:ln w="9525">
            <a:noFill/>
            <a:miter lim="800000"/>
            <a:headEnd/>
            <a:tailEnd/>
          </a:ln>
        </p:spPr>
        <p:txBody>
          <a:bodyPr wrap="square">
            <a:spAutoFit/>
          </a:bodyPr>
          <a:lstStyle/>
          <a:p>
            <a:pPr>
              <a:spcBef>
                <a:spcPct val="50000"/>
              </a:spcBef>
            </a:pPr>
            <a:r>
              <a:rPr lang="en-GB" sz="4400" dirty="0" smtClean="0"/>
              <a:t>Remember - although we will be able to produce these they are not our official reporting system until 1</a:t>
            </a:r>
            <a:r>
              <a:rPr lang="en-GB" sz="4400" baseline="30000" dirty="0" smtClean="0"/>
              <a:t>st</a:t>
            </a:r>
            <a:r>
              <a:rPr lang="en-GB" sz="4400" dirty="0" smtClean="0"/>
              <a:t> April 2011. </a:t>
            </a:r>
            <a:endParaRPr lang="en-GB" sz="4400" dirty="0"/>
          </a:p>
        </p:txBody>
      </p:sp>
      <p:sp>
        <p:nvSpPr>
          <p:cNvPr id="6" name="TextBox 5"/>
          <p:cNvSpPr txBox="1"/>
          <p:nvPr/>
        </p:nvSpPr>
        <p:spPr>
          <a:xfrm>
            <a:off x="5821251" y="5937161"/>
            <a:ext cx="2106508" cy="369332"/>
          </a:xfrm>
          <a:prstGeom prst="rect">
            <a:avLst/>
          </a:prstGeom>
          <a:solidFill>
            <a:srgbClr val="00246C"/>
          </a:solidFill>
        </p:spPr>
        <p:txBody>
          <a:bodyPr wrap="square" rtlCol="0">
            <a:spAutoFit/>
          </a:bodyPr>
          <a:lstStyle/>
          <a:p>
            <a:r>
              <a:rPr lang="en-AU" dirty="0" smtClean="0"/>
              <a:t>10</a:t>
            </a:r>
            <a:r>
              <a:rPr lang="en-AU" baseline="30000" dirty="0" smtClean="0"/>
              <a:t>th</a:t>
            </a:r>
            <a:r>
              <a:rPr lang="en-AU" dirty="0" smtClean="0"/>
              <a:t> Nov 2010</a:t>
            </a:r>
            <a:endParaRPr lang="en-AU" dirty="0"/>
          </a:p>
        </p:txBody>
      </p:sp>
      <p:sp>
        <p:nvSpPr>
          <p:cNvPr id="7" name="TextBox 6"/>
          <p:cNvSpPr txBox="1"/>
          <p:nvPr/>
        </p:nvSpPr>
        <p:spPr>
          <a:xfrm>
            <a:off x="5821251" y="5937161"/>
            <a:ext cx="1534892" cy="369332"/>
          </a:xfrm>
          <a:prstGeom prst="rect">
            <a:avLst/>
          </a:prstGeom>
          <a:solidFill>
            <a:schemeClr val="bg1"/>
          </a:solidFill>
        </p:spPr>
        <p:txBody>
          <a:bodyPr wrap="square" rtlCol="0">
            <a:spAutoFit/>
          </a:bodyPr>
          <a:lstStyle/>
          <a:p>
            <a:endParaRPr lang="en-GB" dirty="0"/>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body" sz="half" idx="1"/>
          </p:nvPr>
        </p:nvSpPr>
        <p:spPr/>
        <p:txBody>
          <a:bodyPr/>
          <a:lstStyle/>
          <a:p>
            <a:pPr eaLnBrk="1" hangingPunct="1">
              <a:buFontTx/>
              <a:buNone/>
            </a:pPr>
            <a:endParaRPr lang="en-GB" dirty="0" smtClean="0"/>
          </a:p>
          <a:p>
            <a:pPr eaLnBrk="1" hangingPunct="1">
              <a:buFontTx/>
              <a:buNone/>
            </a:pPr>
            <a:endParaRPr lang="en-GB" sz="2400" dirty="0" smtClean="0"/>
          </a:p>
        </p:txBody>
      </p:sp>
      <p:sp>
        <p:nvSpPr>
          <p:cNvPr id="10244" name="Text Box 4"/>
          <p:cNvSpPr txBox="1">
            <a:spLocks noChangeArrowheads="1"/>
          </p:cNvSpPr>
          <p:nvPr/>
        </p:nvSpPr>
        <p:spPr bwMode="auto">
          <a:xfrm>
            <a:off x="1331913" y="549275"/>
            <a:ext cx="5832475" cy="762000"/>
          </a:xfrm>
          <a:prstGeom prst="rect">
            <a:avLst/>
          </a:prstGeom>
          <a:noFill/>
          <a:ln w="9525">
            <a:noFill/>
            <a:miter lim="800000"/>
            <a:headEnd/>
            <a:tailEnd/>
          </a:ln>
        </p:spPr>
        <p:txBody>
          <a:bodyPr>
            <a:spAutoFit/>
          </a:bodyPr>
          <a:lstStyle/>
          <a:p>
            <a:pPr>
              <a:spcBef>
                <a:spcPct val="50000"/>
              </a:spcBef>
            </a:pPr>
            <a:endParaRPr lang="en-US" sz="4400" i="1"/>
          </a:p>
        </p:txBody>
      </p:sp>
      <p:sp>
        <p:nvSpPr>
          <p:cNvPr id="10245" name="Text Box 7"/>
          <p:cNvSpPr txBox="1">
            <a:spLocks noChangeArrowheads="1"/>
          </p:cNvSpPr>
          <p:nvPr/>
        </p:nvSpPr>
        <p:spPr bwMode="auto">
          <a:xfrm>
            <a:off x="1116013" y="1989138"/>
            <a:ext cx="6624637" cy="366712"/>
          </a:xfrm>
          <a:prstGeom prst="rect">
            <a:avLst/>
          </a:prstGeom>
          <a:noFill/>
          <a:ln w="9525">
            <a:noFill/>
            <a:miter lim="800000"/>
            <a:headEnd/>
            <a:tailEnd/>
          </a:ln>
        </p:spPr>
        <p:txBody>
          <a:bodyPr>
            <a:spAutoFit/>
          </a:bodyPr>
          <a:lstStyle/>
          <a:p>
            <a:pPr>
              <a:spcBef>
                <a:spcPct val="50000"/>
              </a:spcBef>
            </a:pPr>
            <a:r>
              <a:rPr lang="en-GB" dirty="0"/>
              <a:t>Lets look at some </a:t>
            </a:r>
            <a:r>
              <a:rPr lang="en-GB" dirty="0" smtClean="0"/>
              <a:t>report examples</a:t>
            </a:r>
            <a:r>
              <a:rPr lang="en-GB" dirty="0"/>
              <a:t>….</a:t>
            </a:r>
          </a:p>
        </p:txBody>
      </p:sp>
      <p:sp>
        <p:nvSpPr>
          <p:cNvPr id="6" name="TextBox 5"/>
          <p:cNvSpPr txBox="1"/>
          <p:nvPr/>
        </p:nvSpPr>
        <p:spPr>
          <a:xfrm>
            <a:off x="5821251" y="5937161"/>
            <a:ext cx="2106508" cy="369332"/>
          </a:xfrm>
          <a:prstGeom prst="rect">
            <a:avLst/>
          </a:prstGeom>
          <a:solidFill>
            <a:srgbClr val="00246C"/>
          </a:solidFill>
        </p:spPr>
        <p:txBody>
          <a:bodyPr wrap="square" rtlCol="0">
            <a:spAutoFit/>
          </a:bodyPr>
          <a:lstStyle/>
          <a:p>
            <a:r>
              <a:rPr lang="en-AU" dirty="0" smtClean="0"/>
              <a:t>10</a:t>
            </a:r>
            <a:r>
              <a:rPr lang="en-AU" baseline="30000" dirty="0" smtClean="0"/>
              <a:t>th</a:t>
            </a:r>
            <a:r>
              <a:rPr lang="en-AU" dirty="0" smtClean="0"/>
              <a:t> Nov 2010</a:t>
            </a:r>
            <a:endParaRPr lang="en-AU" dirty="0"/>
          </a:p>
        </p:txBody>
      </p:sp>
      <p:sp>
        <p:nvSpPr>
          <p:cNvPr id="7" name="TextBox 6"/>
          <p:cNvSpPr txBox="1"/>
          <p:nvPr/>
        </p:nvSpPr>
        <p:spPr>
          <a:xfrm>
            <a:off x="5821251" y="5937161"/>
            <a:ext cx="1534892" cy="369332"/>
          </a:xfrm>
          <a:prstGeom prst="rect">
            <a:avLst/>
          </a:prstGeom>
          <a:solidFill>
            <a:schemeClr val="bg1"/>
          </a:solidFill>
        </p:spPr>
        <p:txBody>
          <a:bodyPr wrap="square" rtlCol="0">
            <a:spAutoFit/>
          </a:bodyPr>
          <a:lstStyle/>
          <a:p>
            <a:endParaRPr lang="en-GB"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684213" y="2276475"/>
            <a:ext cx="7696200" cy="2032000"/>
          </a:xfrm>
        </p:spPr>
        <p:txBody>
          <a:bodyPr/>
          <a:lstStyle/>
          <a:p>
            <a:pPr eaLnBrk="1" hangingPunct="1">
              <a:lnSpc>
                <a:spcPct val="80000"/>
              </a:lnSpc>
            </a:pPr>
            <a:r>
              <a:rPr lang="en-GB" sz="2800" dirty="0" smtClean="0"/>
              <a:t>24 Key Performance Indicators</a:t>
            </a:r>
          </a:p>
          <a:p>
            <a:pPr eaLnBrk="1" hangingPunct="1">
              <a:lnSpc>
                <a:spcPct val="80000"/>
              </a:lnSpc>
            </a:pPr>
            <a:r>
              <a:rPr lang="en-GB" sz="2800" dirty="0" smtClean="0"/>
              <a:t>Grouped in 5 main reports </a:t>
            </a:r>
          </a:p>
          <a:p>
            <a:pPr eaLnBrk="1" hangingPunct="1">
              <a:lnSpc>
                <a:spcPct val="80000"/>
              </a:lnSpc>
            </a:pPr>
            <a:r>
              <a:rPr lang="en-GB" sz="2800" dirty="0" smtClean="0"/>
              <a:t>Definitions are all in the Manual</a:t>
            </a:r>
          </a:p>
          <a:p>
            <a:pPr eaLnBrk="1" hangingPunct="1">
              <a:lnSpc>
                <a:spcPct val="80000"/>
              </a:lnSpc>
            </a:pPr>
            <a:endParaRPr lang="en-GB" sz="2800" dirty="0" smtClean="0"/>
          </a:p>
          <a:p>
            <a:pPr eaLnBrk="1" hangingPunct="1">
              <a:lnSpc>
                <a:spcPct val="80000"/>
              </a:lnSpc>
              <a:buFontTx/>
              <a:buNone/>
            </a:pPr>
            <a:r>
              <a:rPr lang="en-GB" sz="2000" dirty="0" smtClean="0">
                <a:hlinkClick r:id="rId3"/>
              </a:rPr>
              <a:t>http://www.ndrs.scot.nhs.uk/Manual/Docs/KPI2007final.pdf</a:t>
            </a:r>
            <a:endParaRPr lang="en-GB" sz="2000" dirty="0" smtClean="0"/>
          </a:p>
          <a:p>
            <a:pPr eaLnBrk="1" hangingPunct="1">
              <a:lnSpc>
                <a:spcPct val="80000"/>
              </a:lnSpc>
            </a:pPr>
            <a:endParaRPr lang="en-GB" sz="2000" dirty="0" smtClean="0"/>
          </a:p>
        </p:txBody>
      </p:sp>
      <p:sp>
        <p:nvSpPr>
          <p:cNvPr id="4" name="TextBox 3"/>
          <p:cNvSpPr txBox="1"/>
          <p:nvPr/>
        </p:nvSpPr>
        <p:spPr>
          <a:xfrm>
            <a:off x="5847008" y="6014434"/>
            <a:ext cx="1442434" cy="369332"/>
          </a:xfrm>
          <a:prstGeom prst="rect">
            <a:avLst/>
          </a:prstGeom>
          <a:solidFill>
            <a:srgbClr val="00246C"/>
          </a:solidFill>
        </p:spPr>
        <p:txBody>
          <a:bodyPr wrap="square" rtlCol="0">
            <a:spAutoFit/>
          </a:bodyPr>
          <a:lstStyle/>
          <a:p>
            <a:endParaRPr lang="en-AU"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122">
                                            <p:txEl>
                                              <p:pRg st="0" end="0"/>
                                            </p:txEl>
                                          </p:spTgt>
                                        </p:tgtEl>
                                        <p:attrNameLst>
                                          <p:attrName>style.visibility</p:attrName>
                                        </p:attrNameLst>
                                      </p:cBhvr>
                                      <p:to>
                                        <p:strVal val="visible"/>
                                      </p:to>
                                    </p:set>
                                    <p:animEffect transition="in" filter="fade">
                                      <p:cBhvr>
                                        <p:cTn id="7" dur="2000"/>
                                        <p:tgtEl>
                                          <p:spTgt spid="512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122">
                                            <p:txEl>
                                              <p:pRg st="1" end="1"/>
                                            </p:txEl>
                                          </p:spTgt>
                                        </p:tgtEl>
                                        <p:attrNameLst>
                                          <p:attrName>style.visibility</p:attrName>
                                        </p:attrNameLst>
                                      </p:cBhvr>
                                      <p:to>
                                        <p:strVal val="visible"/>
                                      </p:to>
                                    </p:set>
                                    <p:animEffect transition="in" filter="fade">
                                      <p:cBhvr>
                                        <p:cTn id="12" dur="2000"/>
                                        <p:tgtEl>
                                          <p:spTgt spid="512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122">
                                            <p:txEl>
                                              <p:pRg st="2" end="2"/>
                                            </p:txEl>
                                          </p:spTgt>
                                        </p:tgtEl>
                                        <p:attrNameLst>
                                          <p:attrName>style.visibility</p:attrName>
                                        </p:attrNameLst>
                                      </p:cBhvr>
                                      <p:to>
                                        <p:strVal val="visible"/>
                                      </p:to>
                                    </p:set>
                                    <p:animEffect transition="in" filter="fade">
                                      <p:cBhvr>
                                        <p:cTn id="17" dur="2000"/>
                                        <p:tgtEl>
                                          <p:spTgt spid="512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122">
                                            <p:txEl>
                                              <p:pRg st="4" end="4"/>
                                            </p:txEl>
                                          </p:spTgt>
                                        </p:tgtEl>
                                        <p:attrNameLst>
                                          <p:attrName>style.visibility</p:attrName>
                                        </p:attrNameLst>
                                      </p:cBhvr>
                                      <p:to>
                                        <p:strVal val="visible"/>
                                      </p:to>
                                    </p:set>
                                    <p:animEffect transition="in" filter="fade">
                                      <p:cBhvr>
                                        <p:cTn id="22" dur="2000"/>
                                        <p:tgtEl>
                                          <p:spTgt spid="512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326572" y="2276475"/>
            <a:ext cx="8634548" cy="2791914"/>
          </a:xfrm>
        </p:spPr>
        <p:txBody>
          <a:bodyPr/>
          <a:lstStyle/>
          <a:p>
            <a:pPr eaLnBrk="1" hangingPunct="1">
              <a:lnSpc>
                <a:spcPct val="80000"/>
              </a:lnSpc>
            </a:pPr>
            <a:r>
              <a:rPr lang="en-GB" sz="2800" dirty="0" smtClean="0"/>
              <a:t>Screening Uptake (KPI 0,1,2,3,4,5,6)</a:t>
            </a:r>
          </a:p>
          <a:p>
            <a:pPr>
              <a:lnSpc>
                <a:spcPct val="80000"/>
              </a:lnSpc>
            </a:pPr>
            <a:r>
              <a:rPr lang="en-GB" sz="2800" dirty="0" smtClean="0"/>
              <a:t>Screening Performance (KPI 0,7A,7B,7,8,9)</a:t>
            </a:r>
          </a:p>
          <a:p>
            <a:pPr eaLnBrk="1" hangingPunct="1">
              <a:lnSpc>
                <a:spcPct val="80000"/>
              </a:lnSpc>
            </a:pPr>
            <a:r>
              <a:rPr lang="en-GB" sz="2800" dirty="0" smtClean="0"/>
              <a:t>Screening Outcomes (KPI 0,10,11,12,13)</a:t>
            </a:r>
          </a:p>
          <a:p>
            <a:pPr eaLnBrk="1" hangingPunct="1">
              <a:lnSpc>
                <a:spcPct val="80000"/>
              </a:lnSpc>
            </a:pPr>
            <a:r>
              <a:rPr lang="en-GB" sz="2800" dirty="0" smtClean="0"/>
              <a:t>Ophthalmology. Performance. (KPI 0,14,15,16,17) </a:t>
            </a:r>
          </a:p>
          <a:p>
            <a:pPr eaLnBrk="1" hangingPunct="1">
              <a:lnSpc>
                <a:spcPct val="80000"/>
              </a:lnSpc>
            </a:pPr>
            <a:r>
              <a:rPr lang="en-GB" sz="2800" dirty="0" smtClean="0"/>
              <a:t>Grading Internal QA (KPI 18,19,20,21) </a:t>
            </a:r>
          </a:p>
          <a:p>
            <a:pPr eaLnBrk="1" hangingPunct="1">
              <a:lnSpc>
                <a:spcPct val="80000"/>
              </a:lnSpc>
            </a:pPr>
            <a:endParaRPr lang="en-GB" sz="2800" dirty="0" smtClean="0"/>
          </a:p>
          <a:p>
            <a:pPr eaLnBrk="1" hangingPunct="1">
              <a:lnSpc>
                <a:spcPct val="80000"/>
              </a:lnSpc>
              <a:buFontTx/>
              <a:buNone/>
            </a:pPr>
            <a:endParaRPr lang="en-GB" sz="2000" dirty="0" smtClean="0"/>
          </a:p>
          <a:p>
            <a:pPr eaLnBrk="1" hangingPunct="1">
              <a:lnSpc>
                <a:spcPct val="80000"/>
              </a:lnSpc>
            </a:pPr>
            <a:endParaRPr lang="en-GB" sz="2000" dirty="0" smtClean="0"/>
          </a:p>
        </p:txBody>
      </p:sp>
      <p:sp>
        <p:nvSpPr>
          <p:cNvPr id="4" name="TextBox 3"/>
          <p:cNvSpPr txBox="1"/>
          <p:nvPr/>
        </p:nvSpPr>
        <p:spPr>
          <a:xfrm>
            <a:off x="5847008" y="6014434"/>
            <a:ext cx="1442434" cy="369332"/>
          </a:xfrm>
          <a:prstGeom prst="rect">
            <a:avLst/>
          </a:prstGeom>
          <a:solidFill>
            <a:srgbClr val="00246C"/>
          </a:solidFill>
        </p:spPr>
        <p:txBody>
          <a:bodyPr wrap="square" rtlCol="0">
            <a:spAutoFit/>
          </a:bodyPr>
          <a:lstStyle/>
          <a:p>
            <a:endParaRPr lang="en-AU"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122">
                                            <p:txEl>
                                              <p:pRg st="0" end="0"/>
                                            </p:txEl>
                                          </p:spTgt>
                                        </p:tgtEl>
                                        <p:attrNameLst>
                                          <p:attrName>style.visibility</p:attrName>
                                        </p:attrNameLst>
                                      </p:cBhvr>
                                      <p:to>
                                        <p:strVal val="visible"/>
                                      </p:to>
                                    </p:set>
                                    <p:animEffect transition="in" filter="fade">
                                      <p:cBhvr>
                                        <p:cTn id="7" dur="2000"/>
                                        <p:tgtEl>
                                          <p:spTgt spid="512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122">
                                            <p:txEl>
                                              <p:pRg st="1" end="1"/>
                                            </p:txEl>
                                          </p:spTgt>
                                        </p:tgtEl>
                                        <p:attrNameLst>
                                          <p:attrName>style.visibility</p:attrName>
                                        </p:attrNameLst>
                                      </p:cBhvr>
                                      <p:to>
                                        <p:strVal val="visible"/>
                                      </p:to>
                                    </p:set>
                                    <p:animEffect transition="in" filter="fade">
                                      <p:cBhvr>
                                        <p:cTn id="12" dur="2000"/>
                                        <p:tgtEl>
                                          <p:spTgt spid="512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122">
                                            <p:txEl>
                                              <p:pRg st="2" end="2"/>
                                            </p:txEl>
                                          </p:spTgt>
                                        </p:tgtEl>
                                        <p:attrNameLst>
                                          <p:attrName>style.visibility</p:attrName>
                                        </p:attrNameLst>
                                      </p:cBhvr>
                                      <p:to>
                                        <p:strVal val="visible"/>
                                      </p:to>
                                    </p:set>
                                    <p:animEffect transition="in" filter="fade">
                                      <p:cBhvr>
                                        <p:cTn id="17" dur="2000"/>
                                        <p:tgtEl>
                                          <p:spTgt spid="512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122">
                                            <p:txEl>
                                              <p:pRg st="3" end="3"/>
                                            </p:txEl>
                                          </p:spTgt>
                                        </p:tgtEl>
                                        <p:attrNameLst>
                                          <p:attrName>style.visibility</p:attrName>
                                        </p:attrNameLst>
                                      </p:cBhvr>
                                      <p:to>
                                        <p:strVal val="visible"/>
                                      </p:to>
                                    </p:set>
                                    <p:animEffect transition="in" filter="fade">
                                      <p:cBhvr>
                                        <p:cTn id="22" dur="2000"/>
                                        <p:tgtEl>
                                          <p:spTgt spid="512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122">
                                            <p:txEl>
                                              <p:pRg st="4" end="4"/>
                                            </p:txEl>
                                          </p:spTgt>
                                        </p:tgtEl>
                                        <p:attrNameLst>
                                          <p:attrName>style.visibility</p:attrName>
                                        </p:attrNameLst>
                                      </p:cBhvr>
                                      <p:to>
                                        <p:strVal val="visible"/>
                                      </p:to>
                                    </p:set>
                                    <p:animEffect transition="in" filter="fade">
                                      <p:cBhvr>
                                        <p:cTn id="27" dur="2000"/>
                                        <p:tgtEl>
                                          <p:spTgt spid="512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8"/>
          <p:cNvSpPr>
            <a:spLocks noGrp="1" noChangeArrowheads="1"/>
          </p:cNvSpPr>
          <p:nvPr>
            <p:ph type="body" idx="1"/>
          </p:nvPr>
        </p:nvSpPr>
        <p:spPr>
          <a:xfrm>
            <a:off x="685800" y="1981200"/>
            <a:ext cx="7772400" cy="3661954"/>
          </a:xfrm>
        </p:spPr>
        <p:txBody>
          <a:bodyPr/>
          <a:lstStyle/>
          <a:p>
            <a:pPr eaLnBrk="1" hangingPunct="1"/>
            <a:r>
              <a:rPr lang="en-US" dirty="0" smtClean="0"/>
              <a:t>Before looking at the detail of the reports it’s worth reminding you how they are defined… </a:t>
            </a:r>
          </a:p>
        </p:txBody>
      </p:sp>
      <p:sp>
        <p:nvSpPr>
          <p:cNvPr id="7" name="TextBox 6"/>
          <p:cNvSpPr txBox="1"/>
          <p:nvPr/>
        </p:nvSpPr>
        <p:spPr>
          <a:xfrm rot="327723">
            <a:off x="5839097" y="5936974"/>
            <a:ext cx="1476103" cy="369332"/>
          </a:xfrm>
          <a:prstGeom prst="rect">
            <a:avLst/>
          </a:prstGeom>
          <a:solidFill>
            <a:srgbClr val="00246C"/>
          </a:solidFill>
        </p:spPr>
        <p:txBody>
          <a:bodyPr wrap="square" rtlCol="0">
            <a:spAutoFit/>
          </a:bodyPr>
          <a:lstStyle/>
          <a:p>
            <a:endParaRPr lang="en-AU"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684213" y="188913"/>
            <a:ext cx="6870700" cy="844550"/>
          </a:xfrm>
        </p:spPr>
        <p:txBody>
          <a:bodyPr/>
          <a:lstStyle/>
          <a:p>
            <a:pPr eaLnBrk="1" hangingPunct="1"/>
            <a:r>
              <a:rPr lang="en-GB" i="1" smtClean="0"/>
              <a:t>Populations</a:t>
            </a:r>
          </a:p>
        </p:txBody>
      </p:sp>
      <p:sp>
        <p:nvSpPr>
          <p:cNvPr id="1028" name="Rectangle 3"/>
          <p:cNvSpPr>
            <a:spLocks noGrp="1" noChangeArrowheads="1"/>
          </p:cNvSpPr>
          <p:nvPr>
            <p:ph type="body" sz="half" idx="1"/>
          </p:nvPr>
        </p:nvSpPr>
        <p:spPr/>
        <p:txBody>
          <a:bodyPr/>
          <a:lstStyle/>
          <a:p>
            <a:pPr eaLnBrk="1" hangingPunct="1">
              <a:buFontTx/>
              <a:buNone/>
            </a:pPr>
            <a:endParaRPr lang="en-GB" smtClean="0"/>
          </a:p>
          <a:p>
            <a:pPr eaLnBrk="1" hangingPunct="1">
              <a:buFontTx/>
              <a:buNone/>
            </a:pPr>
            <a:endParaRPr lang="en-GB" sz="2400" smtClean="0"/>
          </a:p>
        </p:txBody>
      </p:sp>
      <p:graphicFrame>
        <p:nvGraphicFramePr>
          <p:cNvPr id="1026" name="Object 5"/>
          <p:cNvGraphicFramePr>
            <a:graphicFrameLocks noChangeAspect="1"/>
          </p:cNvGraphicFramePr>
          <p:nvPr>
            <p:ph type="chart" sz="half" idx="2"/>
          </p:nvPr>
        </p:nvGraphicFramePr>
        <p:xfrm>
          <a:off x="2195513" y="1484313"/>
          <a:ext cx="4897437" cy="4668837"/>
        </p:xfrm>
        <a:graphic>
          <a:graphicData uri="http://schemas.openxmlformats.org/presentationml/2006/ole">
            <p:oleObj spid="_x0000_s1026" name="Chart" r:id="rId4" imgW="3762257" imgH="3657600" progId="MSGraph.Chart.8">
              <p:embed followColorScheme="full"/>
            </p:oleObj>
          </a:graphicData>
        </a:graphic>
      </p:graphicFrame>
      <p:sp>
        <p:nvSpPr>
          <p:cNvPr id="1030" name="AutoShape 6"/>
          <p:cNvSpPr>
            <a:spLocks/>
          </p:cNvSpPr>
          <p:nvPr/>
        </p:nvSpPr>
        <p:spPr bwMode="auto">
          <a:xfrm>
            <a:off x="179388" y="3429000"/>
            <a:ext cx="1220787" cy="292100"/>
          </a:xfrm>
          <a:prstGeom prst="callout2">
            <a:avLst>
              <a:gd name="adj1" fmla="val 39130"/>
              <a:gd name="adj2" fmla="val 106241"/>
              <a:gd name="adj3" fmla="val 39130"/>
              <a:gd name="adj4" fmla="val 166319"/>
              <a:gd name="adj5" fmla="val 130435"/>
              <a:gd name="adj6" fmla="val 214824"/>
            </a:avLst>
          </a:prstGeom>
          <a:noFill/>
          <a:ln w="9525">
            <a:solidFill>
              <a:srgbClr val="0000FF"/>
            </a:solidFill>
            <a:miter lim="800000"/>
            <a:headEnd/>
            <a:tailEnd/>
          </a:ln>
        </p:spPr>
        <p:txBody>
          <a:bodyPr/>
          <a:lstStyle/>
          <a:p>
            <a:pPr algn="ctr"/>
            <a:r>
              <a:rPr lang="en-GB"/>
              <a:t>Deceased</a:t>
            </a:r>
          </a:p>
        </p:txBody>
      </p:sp>
      <p:sp>
        <p:nvSpPr>
          <p:cNvPr id="1031" name="AutoShape 7"/>
          <p:cNvSpPr>
            <a:spLocks/>
          </p:cNvSpPr>
          <p:nvPr/>
        </p:nvSpPr>
        <p:spPr bwMode="auto">
          <a:xfrm>
            <a:off x="0" y="2708275"/>
            <a:ext cx="1581150" cy="360363"/>
          </a:xfrm>
          <a:prstGeom prst="callout2">
            <a:avLst>
              <a:gd name="adj1" fmla="val 31718"/>
              <a:gd name="adj2" fmla="val 104819"/>
              <a:gd name="adj3" fmla="val 31718"/>
              <a:gd name="adj4" fmla="val 140560"/>
              <a:gd name="adj5" fmla="val 120264"/>
              <a:gd name="adj6" fmla="val 177611"/>
            </a:avLst>
          </a:prstGeom>
          <a:noFill/>
          <a:ln w="9525">
            <a:solidFill>
              <a:srgbClr val="0000FF"/>
            </a:solidFill>
            <a:miter lim="800000"/>
            <a:headEnd/>
            <a:tailEnd/>
          </a:ln>
        </p:spPr>
        <p:txBody>
          <a:bodyPr/>
          <a:lstStyle/>
          <a:p>
            <a:pPr algn="ctr"/>
            <a:r>
              <a:rPr lang="en-GB"/>
              <a:t>Not Diabetic</a:t>
            </a:r>
          </a:p>
        </p:txBody>
      </p:sp>
      <p:sp>
        <p:nvSpPr>
          <p:cNvPr id="1032" name="AutoShape 8"/>
          <p:cNvSpPr>
            <a:spLocks/>
          </p:cNvSpPr>
          <p:nvPr/>
        </p:nvSpPr>
        <p:spPr bwMode="auto">
          <a:xfrm>
            <a:off x="0" y="2133600"/>
            <a:ext cx="1868488" cy="287338"/>
          </a:xfrm>
          <a:prstGeom prst="callout2">
            <a:avLst>
              <a:gd name="adj1" fmla="val 39778"/>
              <a:gd name="adj2" fmla="val 104079"/>
              <a:gd name="adj3" fmla="val 39778"/>
              <a:gd name="adj4" fmla="val 128375"/>
              <a:gd name="adj5" fmla="val 179560"/>
              <a:gd name="adj6" fmla="val 158537"/>
            </a:avLst>
          </a:prstGeom>
          <a:noFill/>
          <a:ln w="9525">
            <a:solidFill>
              <a:srgbClr val="0000FF"/>
            </a:solidFill>
            <a:miter lim="800000"/>
            <a:headEnd/>
            <a:tailEnd/>
          </a:ln>
        </p:spPr>
        <p:txBody>
          <a:bodyPr/>
          <a:lstStyle/>
          <a:p>
            <a:pPr algn="r"/>
            <a:r>
              <a:rPr lang="en-GB"/>
              <a:t>Patient merge</a:t>
            </a:r>
          </a:p>
        </p:txBody>
      </p:sp>
      <p:sp>
        <p:nvSpPr>
          <p:cNvPr id="159753" name="AutoShape 9"/>
          <p:cNvSpPr>
            <a:spLocks noChangeArrowheads="1"/>
          </p:cNvSpPr>
          <p:nvPr/>
        </p:nvSpPr>
        <p:spPr bwMode="auto">
          <a:xfrm rot="6742130">
            <a:off x="2212182" y="1502569"/>
            <a:ext cx="4883150" cy="4751387"/>
          </a:xfrm>
          <a:custGeom>
            <a:avLst/>
            <a:gdLst>
              <a:gd name="T0" fmla="*/ 551970956 w 21600"/>
              <a:gd name="T1" fmla="*/ 0 h 21600"/>
              <a:gd name="T2" fmla="*/ 331182687 w 21600"/>
              <a:gd name="T3" fmla="*/ 973701826 h 21600"/>
              <a:gd name="T4" fmla="*/ 551970956 w 21600"/>
              <a:gd name="T5" fmla="*/ 50855234 h 21600"/>
              <a:gd name="T6" fmla="*/ 772759338 w 21600"/>
              <a:gd name="T7" fmla="*/ 973701826 h 21600"/>
              <a:gd name="T8" fmla="*/ 0 60000 65536"/>
              <a:gd name="T9" fmla="*/ 0 60000 65536"/>
              <a:gd name="T10" fmla="*/ 0 60000 65536"/>
              <a:gd name="T11" fmla="*/ 0 60000 65536"/>
              <a:gd name="T12" fmla="*/ 0 w 21600"/>
              <a:gd name="T13" fmla="*/ 0 h 21600"/>
              <a:gd name="T14" fmla="*/ 21600 w 21600"/>
              <a:gd name="T15" fmla="*/ 19597 h 21600"/>
            </a:gdLst>
            <a:ahLst/>
            <a:cxnLst>
              <a:cxn ang="T8">
                <a:pos x="T0" y="T1"/>
              </a:cxn>
              <a:cxn ang="T9">
                <a:pos x="T2" y="T3"/>
              </a:cxn>
              <a:cxn ang="T10">
                <a:pos x="T4" y="T5"/>
              </a:cxn>
              <a:cxn ang="T11">
                <a:pos x="T6" y="T7"/>
              </a:cxn>
            </a:cxnLst>
            <a:rect l="T12" t="T13" r="T14" b="T15"/>
            <a:pathLst>
              <a:path w="21600" h="21600">
                <a:moveTo>
                  <a:pt x="6702" y="19645"/>
                </a:moveTo>
                <a:cubicBezTo>
                  <a:pt x="3256" y="18049"/>
                  <a:pt x="1051" y="14597"/>
                  <a:pt x="1051" y="10800"/>
                </a:cubicBezTo>
                <a:cubicBezTo>
                  <a:pt x="1051" y="5415"/>
                  <a:pt x="5415" y="1051"/>
                  <a:pt x="10800" y="1051"/>
                </a:cubicBezTo>
                <a:cubicBezTo>
                  <a:pt x="16184" y="1051"/>
                  <a:pt x="20549" y="5415"/>
                  <a:pt x="20549" y="10800"/>
                </a:cubicBezTo>
                <a:cubicBezTo>
                  <a:pt x="20549" y="14597"/>
                  <a:pt x="18343" y="18049"/>
                  <a:pt x="14897" y="19645"/>
                </a:cubicBezTo>
                <a:lnTo>
                  <a:pt x="15339" y="20599"/>
                </a:lnTo>
                <a:cubicBezTo>
                  <a:pt x="19157" y="18831"/>
                  <a:pt x="21600" y="15007"/>
                  <a:pt x="21600" y="10800"/>
                </a:cubicBezTo>
                <a:cubicBezTo>
                  <a:pt x="21600" y="4835"/>
                  <a:pt x="16764" y="0"/>
                  <a:pt x="10800" y="0"/>
                </a:cubicBezTo>
                <a:cubicBezTo>
                  <a:pt x="4835" y="0"/>
                  <a:pt x="0" y="4835"/>
                  <a:pt x="0" y="10800"/>
                </a:cubicBezTo>
                <a:cubicBezTo>
                  <a:pt x="-1" y="15007"/>
                  <a:pt x="2442" y="18831"/>
                  <a:pt x="6260" y="20599"/>
                </a:cubicBezTo>
                <a:close/>
              </a:path>
            </a:pathLst>
          </a:custGeom>
          <a:solidFill>
            <a:schemeClr val="bg2"/>
          </a:solidFill>
          <a:ln w="9525">
            <a:solidFill>
              <a:schemeClr val="tx1"/>
            </a:solidFill>
            <a:miter lim="800000"/>
            <a:headEnd/>
            <a:tailEnd/>
          </a:ln>
        </p:spPr>
        <p:txBody>
          <a:bodyPr wrap="none" anchor="ctr"/>
          <a:lstStyle/>
          <a:p>
            <a:endParaRPr lang="en-US"/>
          </a:p>
        </p:txBody>
      </p:sp>
      <p:sp>
        <p:nvSpPr>
          <p:cNvPr id="159754" name="AutoShape 10"/>
          <p:cNvSpPr>
            <a:spLocks/>
          </p:cNvSpPr>
          <p:nvPr/>
        </p:nvSpPr>
        <p:spPr bwMode="auto">
          <a:xfrm>
            <a:off x="6948488" y="1484313"/>
            <a:ext cx="1439862" cy="609600"/>
          </a:xfrm>
          <a:prstGeom prst="callout1">
            <a:avLst>
              <a:gd name="adj1" fmla="val 18750"/>
              <a:gd name="adj2" fmla="val -5292"/>
              <a:gd name="adj3" fmla="val 61199"/>
              <a:gd name="adj4" fmla="val -83574"/>
            </a:avLst>
          </a:prstGeom>
          <a:solidFill>
            <a:schemeClr val="bg2"/>
          </a:solidFill>
          <a:ln w="9525">
            <a:solidFill>
              <a:schemeClr val="tx1"/>
            </a:solidFill>
            <a:miter lim="800000"/>
            <a:headEnd/>
            <a:tailEnd/>
          </a:ln>
        </p:spPr>
        <p:txBody>
          <a:bodyPr/>
          <a:lstStyle/>
          <a:p>
            <a:r>
              <a:rPr lang="en-GB"/>
              <a:t>Total Population</a:t>
            </a:r>
          </a:p>
        </p:txBody>
      </p:sp>
      <p:sp>
        <p:nvSpPr>
          <p:cNvPr id="1035" name="AutoShape 11"/>
          <p:cNvSpPr>
            <a:spLocks/>
          </p:cNvSpPr>
          <p:nvPr/>
        </p:nvSpPr>
        <p:spPr bwMode="auto">
          <a:xfrm>
            <a:off x="0" y="4365625"/>
            <a:ext cx="1800225" cy="292100"/>
          </a:xfrm>
          <a:prstGeom prst="callout2">
            <a:avLst>
              <a:gd name="adj1" fmla="val 39130"/>
              <a:gd name="adj2" fmla="val 104231"/>
              <a:gd name="adj3" fmla="val 39130"/>
              <a:gd name="adj4" fmla="val 118870"/>
              <a:gd name="adj5" fmla="val -38042"/>
              <a:gd name="adj6" fmla="val 151676"/>
            </a:avLst>
          </a:prstGeom>
          <a:noFill/>
          <a:ln w="9525">
            <a:solidFill>
              <a:srgbClr val="0000FF"/>
            </a:solidFill>
            <a:miter lim="800000"/>
            <a:headEnd/>
            <a:tailEnd/>
          </a:ln>
        </p:spPr>
        <p:txBody>
          <a:bodyPr/>
          <a:lstStyle/>
          <a:p>
            <a:pPr algn="r"/>
            <a:r>
              <a:rPr lang="en-GB"/>
              <a:t>Loss of Vision</a:t>
            </a:r>
          </a:p>
        </p:txBody>
      </p:sp>
      <p:sp>
        <p:nvSpPr>
          <p:cNvPr id="1036" name="AutoShape 12"/>
          <p:cNvSpPr>
            <a:spLocks/>
          </p:cNvSpPr>
          <p:nvPr/>
        </p:nvSpPr>
        <p:spPr bwMode="auto">
          <a:xfrm>
            <a:off x="0" y="4797425"/>
            <a:ext cx="1944688" cy="292100"/>
          </a:xfrm>
          <a:prstGeom prst="callout2">
            <a:avLst>
              <a:gd name="adj1" fmla="val 39130"/>
              <a:gd name="adj2" fmla="val 103917"/>
              <a:gd name="adj3" fmla="val 39130"/>
              <a:gd name="adj4" fmla="val 113222"/>
              <a:gd name="adj5" fmla="val -4347"/>
              <a:gd name="adj6" fmla="val 160815"/>
            </a:avLst>
          </a:prstGeom>
          <a:noFill/>
          <a:ln w="9525">
            <a:solidFill>
              <a:srgbClr val="0000FF"/>
            </a:solidFill>
            <a:miter lim="800000"/>
            <a:headEnd/>
            <a:tailEnd/>
          </a:ln>
        </p:spPr>
        <p:txBody>
          <a:bodyPr/>
          <a:lstStyle/>
          <a:p>
            <a:pPr algn="r"/>
            <a:r>
              <a:rPr lang="en-GB"/>
              <a:t>Terminal illness</a:t>
            </a:r>
          </a:p>
        </p:txBody>
      </p:sp>
      <p:sp>
        <p:nvSpPr>
          <p:cNvPr id="1037" name="AutoShape 13"/>
          <p:cNvSpPr>
            <a:spLocks/>
          </p:cNvSpPr>
          <p:nvPr/>
        </p:nvSpPr>
        <p:spPr bwMode="auto">
          <a:xfrm>
            <a:off x="755650" y="5805488"/>
            <a:ext cx="1944688" cy="292100"/>
          </a:xfrm>
          <a:prstGeom prst="callout2">
            <a:avLst>
              <a:gd name="adj1" fmla="val 39130"/>
              <a:gd name="adj2" fmla="val 103917"/>
              <a:gd name="adj3" fmla="val 39130"/>
              <a:gd name="adj4" fmla="val 119509"/>
              <a:gd name="adj5" fmla="val -64130"/>
              <a:gd name="adj6" fmla="val 147838"/>
            </a:avLst>
          </a:prstGeom>
          <a:noFill/>
          <a:ln w="9525">
            <a:solidFill>
              <a:srgbClr val="0000FF"/>
            </a:solidFill>
            <a:miter lim="800000"/>
            <a:headEnd/>
            <a:tailEnd/>
          </a:ln>
        </p:spPr>
        <p:txBody>
          <a:bodyPr/>
          <a:lstStyle/>
          <a:p>
            <a:pPr algn="r"/>
            <a:r>
              <a:rPr lang="en-GB"/>
              <a:t>Opted out</a:t>
            </a:r>
          </a:p>
        </p:txBody>
      </p:sp>
      <p:sp>
        <p:nvSpPr>
          <p:cNvPr id="1038" name="AutoShape 14"/>
          <p:cNvSpPr>
            <a:spLocks/>
          </p:cNvSpPr>
          <p:nvPr/>
        </p:nvSpPr>
        <p:spPr bwMode="auto">
          <a:xfrm>
            <a:off x="1763713" y="6308725"/>
            <a:ext cx="1944687" cy="292100"/>
          </a:xfrm>
          <a:prstGeom prst="callout2">
            <a:avLst>
              <a:gd name="adj1" fmla="val 39130"/>
              <a:gd name="adj2" fmla="val 103917"/>
              <a:gd name="adj3" fmla="val 39130"/>
              <a:gd name="adj4" fmla="val 115102"/>
              <a:gd name="adj5" fmla="val -220106"/>
              <a:gd name="adj6" fmla="val 131755"/>
            </a:avLst>
          </a:prstGeom>
          <a:noFill/>
          <a:ln w="9525">
            <a:solidFill>
              <a:srgbClr val="0000FF"/>
            </a:solidFill>
            <a:miter lim="800000"/>
            <a:headEnd/>
            <a:tailEnd/>
          </a:ln>
        </p:spPr>
        <p:txBody>
          <a:bodyPr/>
          <a:lstStyle/>
          <a:p>
            <a:pPr algn="r"/>
            <a:r>
              <a:rPr lang="en-GB"/>
              <a:t>No Active CHI</a:t>
            </a:r>
          </a:p>
        </p:txBody>
      </p:sp>
      <p:sp>
        <p:nvSpPr>
          <p:cNvPr id="1039" name="AutoShape 15"/>
          <p:cNvSpPr>
            <a:spLocks/>
          </p:cNvSpPr>
          <p:nvPr/>
        </p:nvSpPr>
        <p:spPr bwMode="auto">
          <a:xfrm>
            <a:off x="0" y="5373688"/>
            <a:ext cx="1944688" cy="292100"/>
          </a:xfrm>
          <a:prstGeom prst="callout2">
            <a:avLst>
              <a:gd name="adj1" fmla="val 39130"/>
              <a:gd name="adj2" fmla="val 103917"/>
              <a:gd name="adj3" fmla="val 39130"/>
              <a:gd name="adj4" fmla="val 120491"/>
              <a:gd name="adj5" fmla="val -59782"/>
              <a:gd name="adj6" fmla="val 164407"/>
            </a:avLst>
          </a:prstGeom>
          <a:noFill/>
          <a:ln w="9525">
            <a:solidFill>
              <a:srgbClr val="0000FF"/>
            </a:solidFill>
            <a:miter lim="800000"/>
            <a:headEnd/>
            <a:tailEnd/>
          </a:ln>
        </p:spPr>
        <p:txBody>
          <a:bodyPr/>
          <a:lstStyle/>
          <a:p>
            <a:pPr algn="r"/>
            <a:r>
              <a:rPr lang="en-GB"/>
              <a:t>Unfit</a:t>
            </a:r>
          </a:p>
        </p:txBody>
      </p:sp>
      <p:sp>
        <p:nvSpPr>
          <p:cNvPr id="1040" name="AutoShape 16"/>
          <p:cNvSpPr>
            <a:spLocks/>
          </p:cNvSpPr>
          <p:nvPr/>
        </p:nvSpPr>
        <p:spPr bwMode="auto">
          <a:xfrm>
            <a:off x="5580063" y="6356350"/>
            <a:ext cx="2051050" cy="292100"/>
          </a:xfrm>
          <a:prstGeom prst="callout2">
            <a:avLst>
              <a:gd name="adj1" fmla="val 39130"/>
              <a:gd name="adj2" fmla="val -3713"/>
              <a:gd name="adj3" fmla="val 39130"/>
              <a:gd name="adj4" fmla="val -15944"/>
              <a:gd name="adj5" fmla="val -261412"/>
              <a:gd name="adj6" fmla="val -25463"/>
            </a:avLst>
          </a:prstGeom>
          <a:noFill/>
          <a:ln w="9525">
            <a:solidFill>
              <a:srgbClr val="0000FF"/>
            </a:solidFill>
            <a:miter lim="800000"/>
            <a:headEnd/>
            <a:tailEnd/>
          </a:ln>
        </p:spPr>
        <p:txBody>
          <a:bodyPr/>
          <a:lstStyle/>
          <a:p>
            <a:r>
              <a:rPr lang="en-GB"/>
              <a:t>Under Age</a:t>
            </a:r>
          </a:p>
        </p:txBody>
      </p:sp>
      <p:sp>
        <p:nvSpPr>
          <p:cNvPr id="159761" name="AutoShape 17"/>
          <p:cNvSpPr>
            <a:spLocks noChangeArrowheads="1"/>
          </p:cNvSpPr>
          <p:nvPr/>
        </p:nvSpPr>
        <p:spPr bwMode="auto">
          <a:xfrm rot="3516663">
            <a:off x="2389188" y="1558925"/>
            <a:ext cx="4541838" cy="4541837"/>
          </a:xfrm>
          <a:custGeom>
            <a:avLst/>
            <a:gdLst>
              <a:gd name="T0" fmla="*/ 477506596 w 21600"/>
              <a:gd name="T1" fmla="*/ 0 h 21600"/>
              <a:gd name="T2" fmla="*/ 30949474 w 21600"/>
              <a:gd name="T3" fmla="*/ 574864517 h 21600"/>
              <a:gd name="T4" fmla="*/ 477506596 w 21600"/>
              <a:gd name="T5" fmla="*/ 40985872 h 21600"/>
              <a:gd name="T6" fmla="*/ 924063942 w 21600"/>
              <a:gd name="T7" fmla="*/ 574864517 h 21600"/>
              <a:gd name="T8" fmla="*/ 0 60000 65536"/>
              <a:gd name="T9" fmla="*/ 0 60000 65536"/>
              <a:gd name="T10" fmla="*/ 0 60000 65536"/>
              <a:gd name="T11" fmla="*/ 0 60000 65536"/>
              <a:gd name="T12" fmla="*/ 0 w 21600"/>
              <a:gd name="T13" fmla="*/ 0 h 21600"/>
              <a:gd name="T14" fmla="*/ 21600 w 21600"/>
              <a:gd name="T15" fmla="*/ 10203 h 21600"/>
            </a:gdLst>
            <a:ahLst/>
            <a:cxnLst>
              <a:cxn ang="T8">
                <a:pos x="T0" y="T1"/>
              </a:cxn>
              <a:cxn ang="T9">
                <a:pos x="T2" y="T3"/>
              </a:cxn>
              <a:cxn ang="T10">
                <a:pos x="T4" y="T5"/>
              </a:cxn>
              <a:cxn ang="T11">
                <a:pos x="T6" y="T7"/>
              </a:cxn>
            </a:cxnLst>
            <a:rect l="T12" t="T13" r="T14" b="T15"/>
            <a:pathLst>
              <a:path w="21600" h="21600">
                <a:moveTo>
                  <a:pt x="1153" y="12903"/>
                </a:moveTo>
                <a:cubicBezTo>
                  <a:pt x="1003" y="12212"/>
                  <a:pt x="927" y="11507"/>
                  <a:pt x="927" y="10800"/>
                </a:cubicBezTo>
                <a:cubicBezTo>
                  <a:pt x="927" y="5347"/>
                  <a:pt x="5347" y="927"/>
                  <a:pt x="10800" y="927"/>
                </a:cubicBezTo>
                <a:cubicBezTo>
                  <a:pt x="16252" y="927"/>
                  <a:pt x="20673" y="5347"/>
                  <a:pt x="20673" y="10800"/>
                </a:cubicBezTo>
                <a:cubicBezTo>
                  <a:pt x="20673" y="11507"/>
                  <a:pt x="20596" y="12212"/>
                  <a:pt x="20446" y="12903"/>
                </a:cubicBezTo>
                <a:lnTo>
                  <a:pt x="21351" y="13101"/>
                </a:lnTo>
                <a:cubicBezTo>
                  <a:pt x="21516" y="12345"/>
                  <a:pt x="21600" y="11573"/>
                  <a:pt x="21600" y="10800"/>
                </a:cubicBezTo>
                <a:cubicBezTo>
                  <a:pt x="21600" y="4835"/>
                  <a:pt x="16764" y="0"/>
                  <a:pt x="10800" y="0"/>
                </a:cubicBezTo>
                <a:cubicBezTo>
                  <a:pt x="4835" y="0"/>
                  <a:pt x="0" y="4835"/>
                  <a:pt x="0" y="10800"/>
                </a:cubicBezTo>
                <a:cubicBezTo>
                  <a:pt x="-1" y="11573"/>
                  <a:pt x="83" y="12345"/>
                  <a:pt x="248" y="13101"/>
                </a:cubicBezTo>
                <a:close/>
              </a:path>
            </a:pathLst>
          </a:custGeom>
          <a:solidFill>
            <a:srgbClr val="CC99FF"/>
          </a:solidFill>
          <a:ln w="9525">
            <a:solidFill>
              <a:schemeClr val="tx1"/>
            </a:solidFill>
            <a:miter lim="800000"/>
            <a:headEnd/>
            <a:tailEnd/>
          </a:ln>
        </p:spPr>
        <p:txBody>
          <a:bodyPr wrap="none" anchor="ctr"/>
          <a:lstStyle/>
          <a:p>
            <a:endParaRPr lang="en-US"/>
          </a:p>
        </p:txBody>
      </p:sp>
      <p:sp>
        <p:nvSpPr>
          <p:cNvPr id="159762" name="AutoShape 18"/>
          <p:cNvSpPr>
            <a:spLocks/>
          </p:cNvSpPr>
          <p:nvPr/>
        </p:nvSpPr>
        <p:spPr bwMode="auto">
          <a:xfrm>
            <a:off x="7524750" y="2636838"/>
            <a:ext cx="1439863" cy="609600"/>
          </a:xfrm>
          <a:prstGeom prst="callout1">
            <a:avLst>
              <a:gd name="adj1" fmla="val 18750"/>
              <a:gd name="adj2" fmla="val -5292"/>
              <a:gd name="adj3" fmla="val 151301"/>
              <a:gd name="adj4" fmla="val -55676"/>
            </a:avLst>
          </a:prstGeom>
          <a:solidFill>
            <a:srgbClr val="CC99FF"/>
          </a:solidFill>
          <a:ln w="9525">
            <a:solidFill>
              <a:schemeClr val="tx1"/>
            </a:solidFill>
            <a:miter lim="800000"/>
            <a:headEnd/>
            <a:tailEnd/>
          </a:ln>
        </p:spPr>
        <p:txBody>
          <a:bodyPr/>
          <a:lstStyle/>
          <a:p>
            <a:r>
              <a:rPr lang="en-GB"/>
              <a:t>Screening Population</a:t>
            </a:r>
          </a:p>
        </p:txBody>
      </p:sp>
      <p:sp>
        <p:nvSpPr>
          <p:cNvPr id="1043" name="AutoShape 19"/>
          <p:cNvSpPr>
            <a:spLocks/>
          </p:cNvSpPr>
          <p:nvPr/>
        </p:nvSpPr>
        <p:spPr bwMode="auto">
          <a:xfrm>
            <a:off x="611188" y="1196975"/>
            <a:ext cx="1800225" cy="482600"/>
          </a:xfrm>
          <a:prstGeom prst="callout2">
            <a:avLst>
              <a:gd name="adj1" fmla="val 23685"/>
              <a:gd name="adj2" fmla="val 104231"/>
              <a:gd name="adj3" fmla="val 23685"/>
              <a:gd name="adj4" fmla="val 142241"/>
              <a:gd name="adj5" fmla="val 298685"/>
              <a:gd name="adj6" fmla="val 208819"/>
            </a:avLst>
          </a:prstGeom>
          <a:noFill/>
          <a:ln w="9525">
            <a:solidFill>
              <a:srgbClr val="0000FF"/>
            </a:solidFill>
            <a:miter lim="800000"/>
            <a:headEnd/>
            <a:tailEnd/>
          </a:ln>
        </p:spPr>
        <p:txBody>
          <a:bodyPr/>
          <a:lstStyle/>
          <a:p>
            <a:pPr algn="r"/>
            <a:r>
              <a:rPr lang="en-GB" dirty="0"/>
              <a:t>Ophthalmology Care</a:t>
            </a:r>
          </a:p>
        </p:txBody>
      </p:sp>
      <p:sp>
        <p:nvSpPr>
          <p:cNvPr id="159764" name="AutoShape 20"/>
          <p:cNvSpPr>
            <a:spLocks noChangeArrowheads="1"/>
          </p:cNvSpPr>
          <p:nvPr/>
        </p:nvSpPr>
        <p:spPr bwMode="auto">
          <a:xfrm rot="4730516">
            <a:off x="2601913" y="1725613"/>
            <a:ext cx="4249737" cy="4198937"/>
          </a:xfrm>
          <a:custGeom>
            <a:avLst/>
            <a:gdLst>
              <a:gd name="T0" fmla="*/ 418061627 w 21600"/>
              <a:gd name="T1" fmla="*/ 0 h 21600"/>
              <a:gd name="T2" fmla="*/ 21135357 w 21600"/>
              <a:gd name="T3" fmla="*/ 362817088 h 21600"/>
              <a:gd name="T4" fmla="*/ 418061627 w 21600"/>
              <a:gd name="T5" fmla="*/ 36051178 h 21600"/>
              <a:gd name="T6" fmla="*/ 814987706 w 21600"/>
              <a:gd name="T7" fmla="*/ 362817088 h 21600"/>
              <a:gd name="T8" fmla="*/ 0 60000 65536"/>
              <a:gd name="T9" fmla="*/ 0 60000 65536"/>
              <a:gd name="T10" fmla="*/ 0 60000 65536"/>
              <a:gd name="T11" fmla="*/ 0 60000 65536"/>
              <a:gd name="T12" fmla="*/ 143 w 21600"/>
              <a:gd name="T13" fmla="*/ 0 h 21600"/>
              <a:gd name="T14" fmla="*/ 21457 w 21600"/>
              <a:gd name="T15" fmla="*/ 12396 h 21600"/>
            </a:gdLst>
            <a:ahLst/>
            <a:cxnLst>
              <a:cxn ang="T8">
                <a:pos x="T0" y="T1"/>
              </a:cxn>
              <a:cxn ang="T9">
                <a:pos x="T2" y="T3"/>
              </a:cxn>
              <a:cxn ang="T10">
                <a:pos x="T4" y="T5"/>
              </a:cxn>
              <a:cxn ang="T11">
                <a:pos x="T6" y="T7"/>
              </a:cxn>
            </a:cxnLst>
            <a:rect l="T12" t="T13" r="T14" b="T15"/>
            <a:pathLst>
              <a:path w="21600" h="21600">
                <a:moveTo>
                  <a:pt x="1020" y="9657"/>
                </a:moveTo>
                <a:cubicBezTo>
                  <a:pt x="1600" y="4695"/>
                  <a:pt x="5804" y="953"/>
                  <a:pt x="10800" y="954"/>
                </a:cubicBezTo>
                <a:cubicBezTo>
                  <a:pt x="15795" y="954"/>
                  <a:pt x="19999" y="4695"/>
                  <a:pt x="20579" y="9657"/>
                </a:cubicBezTo>
                <a:lnTo>
                  <a:pt x="21526" y="9546"/>
                </a:lnTo>
                <a:cubicBezTo>
                  <a:pt x="20890" y="4103"/>
                  <a:pt x="16279" y="-1"/>
                  <a:pt x="10799" y="0"/>
                </a:cubicBezTo>
                <a:cubicBezTo>
                  <a:pt x="5320" y="0"/>
                  <a:pt x="709" y="4103"/>
                  <a:pt x="73" y="9546"/>
                </a:cubicBezTo>
                <a:close/>
              </a:path>
            </a:pathLst>
          </a:custGeom>
          <a:solidFill>
            <a:srgbClr val="FFFF00"/>
          </a:solidFill>
          <a:ln w="9525">
            <a:solidFill>
              <a:schemeClr val="tx1"/>
            </a:solidFill>
            <a:miter lim="800000"/>
            <a:headEnd/>
            <a:tailEnd/>
          </a:ln>
        </p:spPr>
        <p:txBody>
          <a:bodyPr wrap="none" anchor="ctr"/>
          <a:lstStyle/>
          <a:p>
            <a:endParaRPr lang="en-US"/>
          </a:p>
        </p:txBody>
      </p:sp>
      <p:sp>
        <p:nvSpPr>
          <p:cNvPr id="1045" name="AutoShape 21"/>
          <p:cNvSpPr>
            <a:spLocks/>
          </p:cNvSpPr>
          <p:nvPr/>
        </p:nvSpPr>
        <p:spPr bwMode="auto">
          <a:xfrm>
            <a:off x="6948488" y="5254625"/>
            <a:ext cx="2195512" cy="292100"/>
          </a:xfrm>
          <a:prstGeom prst="callout2">
            <a:avLst>
              <a:gd name="adj1" fmla="val 39130"/>
              <a:gd name="adj2" fmla="val -3472"/>
              <a:gd name="adj3" fmla="val 39130"/>
              <a:gd name="adj4" fmla="val -13014"/>
              <a:gd name="adj5" fmla="val -56523"/>
              <a:gd name="adj6" fmla="val -49963"/>
            </a:avLst>
          </a:prstGeom>
          <a:noFill/>
          <a:ln w="9525">
            <a:solidFill>
              <a:srgbClr val="0000FF"/>
            </a:solidFill>
            <a:miter lim="800000"/>
            <a:headEnd/>
            <a:tailEnd/>
          </a:ln>
        </p:spPr>
        <p:txBody>
          <a:bodyPr/>
          <a:lstStyle/>
          <a:p>
            <a:r>
              <a:rPr lang="en-GB"/>
              <a:t>Temp  Unavailable</a:t>
            </a:r>
          </a:p>
        </p:txBody>
      </p:sp>
      <p:sp>
        <p:nvSpPr>
          <p:cNvPr id="159766" name="AutoShape 22"/>
          <p:cNvSpPr>
            <a:spLocks/>
          </p:cNvSpPr>
          <p:nvPr/>
        </p:nvSpPr>
        <p:spPr bwMode="auto">
          <a:xfrm>
            <a:off x="7524750" y="3860800"/>
            <a:ext cx="1439863" cy="609600"/>
          </a:xfrm>
          <a:prstGeom prst="callout1">
            <a:avLst>
              <a:gd name="adj1" fmla="val 18750"/>
              <a:gd name="adj2" fmla="val -5292"/>
              <a:gd name="adj3" fmla="val 54949"/>
              <a:gd name="adj4" fmla="val -57995"/>
            </a:avLst>
          </a:prstGeom>
          <a:solidFill>
            <a:srgbClr val="FFFF00"/>
          </a:solidFill>
          <a:ln w="9525">
            <a:solidFill>
              <a:schemeClr val="tx1"/>
            </a:solidFill>
            <a:miter lim="800000"/>
            <a:headEnd/>
            <a:tailEnd/>
          </a:ln>
        </p:spPr>
        <p:txBody>
          <a:bodyPr/>
          <a:lstStyle/>
          <a:p>
            <a:r>
              <a:rPr lang="en-GB"/>
              <a:t>Eligible Population</a:t>
            </a:r>
          </a:p>
        </p:txBody>
      </p:sp>
      <p:sp>
        <p:nvSpPr>
          <p:cNvPr id="1047" name="Text Box 23"/>
          <p:cNvSpPr txBox="1">
            <a:spLocks noChangeArrowheads="1"/>
          </p:cNvSpPr>
          <p:nvPr/>
        </p:nvSpPr>
        <p:spPr bwMode="auto">
          <a:xfrm>
            <a:off x="4787900" y="2565400"/>
            <a:ext cx="1223963" cy="915988"/>
          </a:xfrm>
          <a:prstGeom prst="rect">
            <a:avLst/>
          </a:prstGeom>
          <a:noFill/>
          <a:ln w="9525">
            <a:noFill/>
            <a:miter lim="800000"/>
            <a:headEnd/>
            <a:tailEnd/>
          </a:ln>
        </p:spPr>
        <p:txBody>
          <a:bodyPr>
            <a:spAutoFit/>
          </a:bodyPr>
          <a:lstStyle/>
          <a:p>
            <a:pPr algn="ctr">
              <a:spcBef>
                <a:spcPct val="50000"/>
              </a:spcBef>
            </a:pPr>
            <a:r>
              <a:rPr lang="en-GB"/>
              <a:t>In or ready for workflow</a:t>
            </a:r>
          </a:p>
        </p:txBody>
      </p:sp>
      <p:sp>
        <p:nvSpPr>
          <p:cNvPr id="23" name="TextBox 22"/>
          <p:cNvSpPr txBox="1"/>
          <p:nvPr/>
        </p:nvSpPr>
        <p:spPr>
          <a:xfrm>
            <a:off x="5809957" y="5990154"/>
            <a:ext cx="1387804" cy="369332"/>
          </a:xfrm>
          <a:prstGeom prst="rect">
            <a:avLst/>
          </a:prstGeom>
          <a:solidFill>
            <a:schemeClr val="bg1"/>
          </a:solidFill>
        </p:spPr>
        <p:txBody>
          <a:bodyPr wrap="square" rtlCol="0">
            <a:spAutoFit/>
          </a:bodyPr>
          <a:lstStyle/>
          <a:p>
            <a:endParaRPr lang="en-GB"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59753"/>
                                        </p:tgtEl>
                                        <p:attrNameLst>
                                          <p:attrName>style.visibility</p:attrName>
                                        </p:attrNameLst>
                                      </p:cBhvr>
                                      <p:to>
                                        <p:strVal val="visible"/>
                                      </p:to>
                                    </p:set>
                                    <p:anim calcmode="lin" valueType="num">
                                      <p:cBhvr>
                                        <p:cTn id="7" dur="1000" fill="hold"/>
                                        <p:tgtEl>
                                          <p:spTgt spid="159753"/>
                                        </p:tgtEl>
                                        <p:attrNameLst>
                                          <p:attrName>ppt_w</p:attrName>
                                        </p:attrNameLst>
                                      </p:cBhvr>
                                      <p:tavLst>
                                        <p:tav tm="0">
                                          <p:val>
                                            <p:strVal val="#ppt_w*0.70"/>
                                          </p:val>
                                        </p:tav>
                                        <p:tav tm="100000">
                                          <p:val>
                                            <p:strVal val="#ppt_w"/>
                                          </p:val>
                                        </p:tav>
                                      </p:tavLst>
                                    </p:anim>
                                    <p:anim calcmode="lin" valueType="num">
                                      <p:cBhvr>
                                        <p:cTn id="8" dur="1000" fill="hold"/>
                                        <p:tgtEl>
                                          <p:spTgt spid="159753"/>
                                        </p:tgtEl>
                                        <p:attrNameLst>
                                          <p:attrName>ppt_h</p:attrName>
                                        </p:attrNameLst>
                                      </p:cBhvr>
                                      <p:tavLst>
                                        <p:tav tm="0">
                                          <p:val>
                                            <p:strVal val="#ppt_h"/>
                                          </p:val>
                                        </p:tav>
                                        <p:tav tm="100000">
                                          <p:val>
                                            <p:strVal val="#ppt_h"/>
                                          </p:val>
                                        </p:tav>
                                      </p:tavLst>
                                    </p:anim>
                                    <p:animEffect transition="in" filter="fade">
                                      <p:cBhvr>
                                        <p:cTn id="9" dur="1000"/>
                                        <p:tgtEl>
                                          <p:spTgt spid="159753"/>
                                        </p:tgtEl>
                                      </p:cBhvr>
                                    </p:animEffect>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159754"/>
                                        </p:tgtEl>
                                        <p:attrNameLst>
                                          <p:attrName>style.visibility</p:attrName>
                                        </p:attrNameLst>
                                      </p:cBhvr>
                                      <p:to>
                                        <p:strVal val="visible"/>
                                      </p:to>
                                    </p:set>
                                    <p:animEffect transition="in" filter="wipe(left)">
                                      <p:cBhvr>
                                        <p:cTn id="13" dur="500"/>
                                        <p:tgtEl>
                                          <p:spTgt spid="159754"/>
                                        </p:tgtEl>
                                      </p:cBhvr>
                                    </p:animEffect>
                                  </p:childTnLst>
                                </p:cTn>
                              </p:par>
                            </p:childTnLst>
                          </p:cTn>
                        </p:par>
                      </p:childTnLst>
                    </p:cTn>
                  </p:par>
                  <p:par>
                    <p:cTn id="14" fill="hold">
                      <p:stCondLst>
                        <p:cond delay="indefinite"/>
                      </p:stCondLst>
                      <p:childTnLst>
                        <p:par>
                          <p:cTn id="15" fill="hold">
                            <p:stCondLst>
                              <p:cond delay="0"/>
                            </p:stCondLst>
                            <p:childTnLst>
                              <p:par>
                                <p:cTn id="16" presetID="55" presetClass="entr" presetSubtype="0" fill="hold" grpId="0" nodeType="clickEffect">
                                  <p:stCondLst>
                                    <p:cond delay="0"/>
                                  </p:stCondLst>
                                  <p:childTnLst>
                                    <p:set>
                                      <p:cBhvr>
                                        <p:cTn id="17" dur="1" fill="hold">
                                          <p:stCondLst>
                                            <p:cond delay="0"/>
                                          </p:stCondLst>
                                        </p:cTn>
                                        <p:tgtEl>
                                          <p:spTgt spid="159761"/>
                                        </p:tgtEl>
                                        <p:attrNameLst>
                                          <p:attrName>style.visibility</p:attrName>
                                        </p:attrNameLst>
                                      </p:cBhvr>
                                      <p:to>
                                        <p:strVal val="visible"/>
                                      </p:to>
                                    </p:set>
                                    <p:anim calcmode="lin" valueType="num">
                                      <p:cBhvr>
                                        <p:cTn id="18" dur="1000" fill="hold"/>
                                        <p:tgtEl>
                                          <p:spTgt spid="159761"/>
                                        </p:tgtEl>
                                        <p:attrNameLst>
                                          <p:attrName>ppt_w</p:attrName>
                                        </p:attrNameLst>
                                      </p:cBhvr>
                                      <p:tavLst>
                                        <p:tav tm="0">
                                          <p:val>
                                            <p:strVal val="#ppt_w*0.70"/>
                                          </p:val>
                                        </p:tav>
                                        <p:tav tm="100000">
                                          <p:val>
                                            <p:strVal val="#ppt_w"/>
                                          </p:val>
                                        </p:tav>
                                      </p:tavLst>
                                    </p:anim>
                                    <p:anim calcmode="lin" valueType="num">
                                      <p:cBhvr>
                                        <p:cTn id="19" dur="1000" fill="hold"/>
                                        <p:tgtEl>
                                          <p:spTgt spid="159761"/>
                                        </p:tgtEl>
                                        <p:attrNameLst>
                                          <p:attrName>ppt_h</p:attrName>
                                        </p:attrNameLst>
                                      </p:cBhvr>
                                      <p:tavLst>
                                        <p:tav tm="0">
                                          <p:val>
                                            <p:strVal val="#ppt_h"/>
                                          </p:val>
                                        </p:tav>
                                        <p:tav tm="100000">
                                          <p:val>
                                            <p:strVal val="#ppt_h"/>
                                          </p:val>
                                        </p:tav>
                                      </p:tavLst>
                                    </p:anim>
                                    <p:animEffect transition="in" filter="fade">
                                      <p:cBhvr>
                                        <p:cTn id="20" dur="1000"/>
                                        <p:tgtEl>
                                          <p:spTgt spid="159761"/>
                                        </p:tgtEl>
                                      </p:cBhvr>
                                    </p:animEffect>
                                  </p:childTnLst>
                                </p:cTn>
                              </p:par>
                            </p:childTnLst>
                          </p:cTn>
                        </p:par>
                        <p:par>
                          <p:cTn id="21" fill="hold">
                            <p:stCondLst>
                              <p:cond delay="1000"/>
                            </p:stCondLst>
                            <p:childTnLst>
                              <p:par>
                                <p:cTn id="22" presetID="22" presetClass="entr" presetSubtype="8" fill="hold" grpId="0" nodeType="afterEffect">
                                  <p:stCondLst>
                                    <p:cond delay="0"/>
                                  </p:stCondLst>
                                  <p:childTnLst>
                                    <p:set>
                                      <p:cBhvr>
                                        <p:cTn id="23" dur="1" fill="hold">
                                          <p:stCondLst>
                                            <p:cond delay="0"/>
                                          </p:stCondLst>
                                        </p:cTn>
                                        <p:tgtEl>
                                          <p:spTgt spid="159762"/>
                                        </p:tgtEl>
                                        <p:attrNameLst>
                                          <p:attrName>style.visibility</p:attrName>
                                        </p:attrNameLst>
                                      </p:cBhvr>
                                      <p:to>
                                        <p:strVal val="visible"/>
                                      </p:to>
                                    </p:set>
                                    <p:animEffect transition="in" filter="wipe(left)">
                                      <p:cBhvr>
                                        <p:cTn id="24" dur="500"/>
                                        <p:tgtEl>
                                          <p:spTgt spid="159762"/>
                                        </p:tgtEl>
                                      </p:cBhvr>
                                    </p:animEffect>
                                  </p:childTnLst>
                                </p:cTn>
                              </p:par>
                            </p:childTnLst>
                          </p:cTn>
                        </p:par>
                      </p:childTnLst>
                    </p:cTn>
                  </p:par>
                  <p:par>
                    <p:cTn id="25" fill="hold">
                      <p:stCondLst>
                        <p:cond delay="indefinite"/>
                      </p:stCondLst>
                      <p:childTnLst>
                        <p:par>
                          <p:cTn id="26" fill="hold">
                            <p:stCondLst>
                              <p:cond delay="0"/>
                            </p:stCondLst>
                            <p:childTnLst>
                              <p:par>
                                <p:cTn id="27" presetID="55" presetClass="entr" presetSubtype="0" fill="hold" grpId="0" nodeType="clickEffect">
                                  <p:stCondLst>
                                    <p:cond delay="0"/>
                                  </p:stCondLst>
                                  <p:childTnLst>
                                    <p:set>
                                      <p:cBhvr>
                                        <p:cTn id="28" dur="1" fill="hold">
                                          <p:stCondLst>
                                            <p:cond delay="0"/>
                                          </p:stCondLst>
                                        </p:cTn>
                                        <p:tgtEl>
                                          <p:spTgt spid="159764"/>
                                        </p:tgtEl>
                                        <p:attrNameLst>
                                          <p:attrName>style.visibility</p:attrName>
                                        </p:attrNameLst>
                                      </p:cBhvr>
                                      <p:to>
                                        <p:strVal val="visible"/>
                                      </p:to>
                                    </p:set>
                                    <p:anim calcmode="lin" valueType="num">
                                      <p:cBhvr>
                                        <p:cTn id="29" dur="1000" fill="hold"/>
                                        <p:tgtEl>
                                          <p:spTgt spid="159764"/>
                                        </p:tgtEl>
                                        <p:attrNameLst>
                                          <p:attrName>ppt_w</p:attrName>
                                        </p:attrNameLst>
                                      </p:cBhvr>
                                      <p:tavLst>
                                        <p:tav tm="0">
                                          <p:val>
                                            <p:strVal val="#ppt_w*0.70"/>
                                          </p:val>
                                        </p:tav>
                                        <p:tav tm="100000">
                                          <p:val>
                                            <p:strVal val="#ppt_w"/>
                                          </p:val>
                                        </p:tav>
                                      </p:tavLst>
                                    </p:anim>
                                    <p:anim calcmode="lin" valueType="num">
                                      <p:cBhvr>
                                        <p:cTn id="30" dur="1000" fill="hold"/>
                                        <p:tgtEl>
                                          <p:spTgt spid="159764"/>
                                        </p:tgtEl>
                                        <p:attrNameLst>
                                          <p:attrName>ppt_h</p:attrName>
                                        </p:attrNameLst>
                                      </p:cBhvr>
                                      <p:tavLst>
                                        <p:tav tm="0">
                                          <p:val>
                                            <p:strVal val="#ppt_h"/>
                                          </p:val>
                                        </p:tav>
                                        <p:tav tm="100000">
                                          <p:val>
                                            <p:strVal val="#ppt_h"/>
                                          </p:val>
                                        </p:tav>
                                      </p:tavLst>
                                    </p:anim>
                                    <p:animEffect transition="in" filter="fade">
                                      <p:cBhvr>
                                        <p:cTn id="31" dur="1000"/>
                                        <p:tgtEl>
                                          <p:spTgt spid="159764"/>
                                        </p:tgtEl>
                                      </p:cBhvr>
                                    </p:animEffect>
                                  </p:childTnLst>
                                </p:cTn>
                              </p:par>
                            </p:childTnLst>
                          </p:cTn>
                        </p:par>
                        <p:par>
                          <p:cTn id="32" fill="hold">
                            <p:stCondLst>
                              <p:cond delay="1000"/>
                            </p:stCondLst>
                            <p:childTnLst>
                              <p:par>
                                <p:cTn id="33" presetID="22" presetClass="entr" presetSubtype="8" fill="hold" grpId="0" nodeType="afterEffect">
                                  <p:stCondLst>
                                    <p:cond delay="0"/>
                                  </p:stCondLst>
                                  <p:childTnLst>
                                    <p:set>
                                      <p:cBhvr>
                                        <p:cTn id="34" dur="1" fill="hold">
                                          <p:stCondLst>
                                            <p:cond delay="0"/>
                                          </p:stCondLst>
                                        </p:cTn>
                                        <p:tgtEl>
                                          <p:spTgt spid="159766"/>
                                        </p:tgtEl>
                                        <p:attrNameLst>
                                          <p:attrName>style.visibility</p:attrName>
                                        </p:attrNameLst>
                                      </p:cBhvr>
                                      <p:to>
                                        <p:strVal val="visible"/>
                                      </p:to>
                                    </p:set>
                                    <p:animEffect transition="in" filter="wipe(left)">
                                      <p:cBhvr>
                                        <p:cTn id="35" dur="500"/>
                                        <p:tgtEl>
                                          <p:spTgt spid="1597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753" grpId="0" animBg="1"/>
      <p:bldP spid="159754" grpId="0" animBg="1"/>
      <p:bldP spid="159761" grpId="0" animBg="1"/>
      <p:bldP spid="159762" grpId="0" animBg="1"/>
      <p:bldP spid="159764" grpId="0" animBg="1"/>
      <p:bldP spid="15976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body" sz="half" idx="1"/>
          </p:nvPr>
        </p:nvSpPr>
        <p:spPr/>
        <p:txBody>
          <a:bodyPr/>
          <a:lstStyle/>
          <a:p>
            <a:pPr eaLnBrk="1" hangingPunct="1">
              <a:buFontTx/>
              <a:buNone/>
            </a:pPr>
            <a:endParaRPr lang="en-GB" smtClean="0"/>
          </a:p>
          <a:p>
            <a:pPr eaLnBrk="1" hangingPunct="1">
              <a:buFontTx/>
              <a:buNone/>
            </a:pPr>
            <a:endParaRPr lang="en-GB" sz="2400" smtClean="0"/>
          </a:p>
        </p:txBody>
      </p:sp>
      <p:sp>
        <p:nvSpPr>
          <p:cNvPr id="7172" name="Text Box 6"/>
          <p:cNvSpPr txBox="1">
            <a:spLocks noChangeArrowheads="1"/>
          </p:cNvSpPr>
          <p:nvPr/>
        </p:nvSpPr>
        <p:spPr bwMode="auto">
          <a:xfrm>
            <a:off x="1476375" y="549275"/>
            <a:ext cx="5400675" cy="762000"/>
          </a:xfrm>
          <a:prstGeom prst="rect">
            <a:avLst/>
          </a:prstGeom>
          <a:noFill/>
          <a:ln w="9525">
            <a:noFill/>
            <a:miter lim="800000"/>
            <a:headEnd/>
            <a:tailEnd/>
          </a:ln>
        </p:spPr>
        <p:txBody>
          <a:bodyPr>
            <a:spAutoFit/>
          </a:bodyPr>
          <a:lstStyle/>
          <a:p>
            <a:pPr>
              <a:spcBef>
                <a:spcPct val="50000"/>
              </a:spcBef>
            </a:pPr>
            <a:r>
              <a:rPr lang="en-GB" sz="4400" i="1" dirty="0"/>
              <a:t>Dates</a:t>
            </a:r>
          </a:p>
        </p:txBody>
      </p:sp>
      <p:grpSp>
        <p:nvGrpSpPr>
          <p:cNvPr id="2" name="Group 14"/>
          <p:cNvGrpSpPr>
            <a:grpSpLocks/>
          </p:cNvGrpSpPr>
          <p:nvPr/>
        </p:nvGrpSpPr>
        <p:grpSpPr bwMode="auto">
          <a:xfrm>
            <a:off x="4606925" y="3500438"/>
            <a:ext cx="865188" cy="1728787"/>
            <a:chOff x="2880" y="2205"/>
            <a:chExt cx="545" cy="1089"/>
          </a:xfrm>
        </p:grpSpPr>
        <p:sp>
          <p:nvSpPr>
            <p:cNvPr id="7187" name="Line 10"/>
            <p:cNvSpPr>
              <a:spLocks noChangeShapeType="1"/>
            </p:cNvSpPr>
            <p:nvPr/>
          </p:nvSpPr>
          <p:spPr bwMode="auto">
            <a:xfrm flipV="1">
              <a:off x="3152" y="2205"/>
              <a:ext cx="0" cy="681"/>
            </a:xfrm>
            <a:prstGeom prst="line">
              <a:avLst/>
            </a:prstGeom>
            <a:noFill/>
            <a:ln w="38100">
              <a:solidFill>
                <a:schemeClr val="tx1"/>
              </a:solidFill>
              <a:round/>
              <a:headEnd/>
              <a:tailEnd type="triangle" w="med" len="med"/>
            </a:ln>
          </p:spPr>
          <p:txBody>
            <a:bodyPr/>
            <a:lstStyle/>
            <a:p>
              <a:endParaRPr lang="en-AU"/>
            </a:p>
          </p:txBody>
        </p:sp>
        <p:sp>
          <p:nvSpPr>
            <p:cNvPr id="7188" name="Text Box 11"/>
            <p:cNvSpPr txBox="1">
              <a:spLocks noChangeArrowheads="1"/>
            </p:cNvSpPr>
            <p:nvPr/>
          </p:nvSpPr>
          <p:spPr bwMode="auto">
            <a:xfrm>
              <a:off x="2880" y="2890"/>
              <a:ext cx="545" cy="404"/>
            </a:xfrm>
            <a:prstGeom prst="rect">
              <a:avLst/>
            </a:prstGeom>
            <a:noFill/>
            <a:ln w="9525">
              <a:noFill/>
              <a:miter lim="800000"/>
              <a:headEnd/>
              <a:tailEnd/>
            </a:ln>
          </p:spPr>
          <p:txBody>
            <a:bodyPr>
              <a:spAutoFit/>
            </a:bodyPr>
            <a:lstStyle/>
            <a:p>
              <a:pPr algn="ctr">
                <a:spcBef>
                  <a:spcPct val="50000"/>
                </a:spcBef>
              </a:pPr>
              <a:r>
                <a:rPr lang="en-GB"/>
                <a:t>KPI Date</a:t>
              </a:r>
            </a:p>
          </p:txBody>
        </p:sp>
      </p:grpSp>
      <p:grpSp>
        <p:nvGrpSpPr>
          <p:cNvPr id="3" name="Group 17"/>
          <p:cNvGrpSpPr>
            <a:grpSpLocks/>
          </p:cNvGrpSpPr>
          <p:nvPr/>
        </p:nvGrpSpPr>
        <p:grpSpPr bwMode="auto">
          <a:xfrm>
            <a:off x="4284663" y="1563688"/>
            <a:ext cx="1511300" cy="1793875"/>
            <a:chOff x="2744" y="985"/>
            <a:chExt cx="952" cy="1130"/>
          </a:xfrm>
        </p:grpSpPr>
        <p:sp>
          <p:nvSpPr>
            <p:cNvPr id="7185" name="Line 15"/>
            <p:cNvSpPr>
              <a:spLocks noChangeShapeType="1"/>
            </p:cNvSpPr>
            <p:nvPr/>
          </p:nvSpPr>
          <p:spPr bwMode="auto">
            <a:xfrm>
              <a:off x="3220" y="1344"/>
              <a:ext cx="0" cy="771"/>
            </a:xfrm>
            <a:prstGeom prst="line">
              <a:avLst/>
            </a:prstGeom>
            <a:noFill/>
            <a:ln w="38100">
              <a:solidFill>
                <a:schemeClr val="tx1"/>
              </a:solidFill>
              <a:round/>
              <a:headEnd/>
              <a:tailEnd type="triangle" w="med" len="med"/>
            </a:ln>
          </p:spPr>
          <p:txBody>
            <a:bodyPr/>
            <a:lstStyle/>
            <a:p>
              <a:endParaRPr lang="en-AU"/>
            </a:p>
          </p:txBody>
        </p:sp>
        <p:sp>
          <p:nvSpPr>
            <p:cNvPr id="7186" name="Text Box 16"/>
            <p:cNvSpPr txBox="1">
              <a:spLocks noChangeArrowheads="1"/>
            </p:cNvSpPr>
            <p:nvPr/>
          </p:nvSpPr>
          <p:spPr bwMode="auto">
            <a:xfrm>
              <a:off x="2744" y="985"/>
              <a:ext cx="952" cy="404"/>
            </a:xfrm>
            <a:prstGeom prst="rect">
              <a:avLst/>
            </a:prstGeom>
            <a:noFill/>
            <a:ln w="9525">
              <a:noFill/>
              <a:miter lim="800000"/>
              <a:headEnd/>
              <a:tailEnd/>
            </a:ln>
          </p:spPr>
          <p:txBody>
            <a:bodyPr>
              <a:spAutoFit/>
            </a:bodyPr>
            <a:lstStyle/>
            <a:p>
              <a:pPr algn="ctr">
                <a:spcBef>
                  <a:spcPct val="50000"/>
                </a:spcBef>
              </a:pPr>
              <a:r>
                <a:rPr lang="en-GB"/>
                <a:t>Reference Date</a:t>
              </a:r>
            </a:p>
          </p:txBody>
        </p:sp>
      </p:grpSp>
      <p:grpSp>
        <p:nvGrpSpPr>
          <p:cNvPr id="4" name="Group 18"/>
          <p:cNvGrpSpPr>
            <a:grpSpLocks/>
          </p:cNvGrpSpPr>
          <p:nvPr/>
        </p:nvGrpSpPr>
        <p:grpSpPr bwMode="auto">
          <a:xfrm>
            <a:off x="971550" y="1557338"/>
            <a:ext cx="1511300" cy="1793875"/>
            <a:chOff x="2744" y="985"/>
            <a:chExt cx="952" cy="1130"/>
          </a:xfrm>
        </p:grpSpPr>
        <p:sp>
          <p:nvSpPr>
            <p:cNvPr id="7183" name="Line 19"/>
            <p:cNvSpPr>
              <a:spLocks noChangeShapeType="1"/>
            </p:cNvSpPr>
            <p:nvPr/>
          </p:nvSpPr>
          <p:spPr bwMode="auto">
            <a:xfrm>
              <a:off x="3220" y="1344"/>
              <a:ext cx="0" cy="771"/>
            </a:xfrm>
            <a:prstGeom prst="line">
              <a:avLst/>
            </a:prstGeom>
            <a:noFill/>
            <a:ln w="38100">
              <a:solidFill>
                <a:schemeClr val="tx1"/>
              </a:solidFill>
              <a:round/>
              <a:headEnd/>
              <a:tailEnd type="triangle" w="med" len="med"/>
            </a:ln>
          </p:spPr>
          <p:txBody>
            <a:bodyPr/>
            <a:lstStyle/>
            <a:p>
              <a:endParaRPr lang="en-AU"/>
            </a:p>
          </p:txBody>
        </p:sp>
        <p:sp>
          <p:nvSpPr>
            <p:cNvPr id="7184" name="Text Box 20"/>
            <p:cNvSpPr txBox="1">
              <a:spLocks noChangeArrowheads="1"/>
            </p:cNvSpPr>
            <p:nvPr/>
          </p:nvSpPr>
          <p:spPr bwMode="auto">
            <a:xfrm>
              <a:off x="2744" y="985"/>
              <a:ext cx="952" cy="404"/>
            </a:xfrm>
            <a:prstGeom prst="rect">
              <a:avLst/>
            </a:prstGeom>
            <a:noFill/>
            <a:ln w="9525">
              <a:noFill/>
              <a:miter lim="800000"/>
              <a:headEnd/>
              <a:tailEnd/>
            </a:ln>
          </p:spPr>
          <p:txBody>
            <a:bodyPr>
              <a:spAutoFit/>
            </a:bodyPr>
            <a:lstStyle/>
            <a:p>
              <a:pPr algn="ctr">
                <a:spcBef>
                  <a:spcPct val="50000"/>
                </a:spcBef>
              </a:pPr>
              <a:r>
                <a:rPr lang="en-GB" dirty="0"/>
                <a:t>Reporting Start Date</a:t>
              </a:r>
            </a:p>
          </p:txBody>
        </p:sp>
      </p:grpSp>
      <p:grpSp>
        <p:nvGrpSpPr>
          <p:cNvPr id="5" name="Group 23"/>
          <p:cNvGrpSpPr>
            <a:grpSpLocks/>
          </p:cNvGrpSpPr>
          <p:nvPr/>
        </p:nvGrpSpPr>
        <p:grpSpPr bwMode="auto">
          <a:xfrm>
            <a:off x="1835150" y="2701925"/>
            <a:ext cx="3168650" cy="366713"/>
            <a:chOff x="1156" y="1702"/>
            <a:chExt cx="1951" cy="231"/>
          </a:xfrm>
        </p:grpSpPr>
        <p:sp>
          <p:nvSpPr>
            <p:cNvPr id="7181" name="Line 21"/>
            <p:cNvSpPr>
              <a:spLocks noChangeShapeType="1"/>
            </p:cNvSpPr>
            <p:nvPr/>
          </p:nvSpPr>
          <p:spPr bwMode="auto">
            <a:xfrm>
              <a:off x="1156" y="1933"/>
              <a:ext cx="1951" cy="0"/>
            </a:xfrm>
            <a:prstGeom prst="line">
              <a:avLst/>
            </a:prstGeom>
            <a:noFill/>
            <a:ln w="38100">
              <a:solidFill>
                <a:schemeClr val="tx1"/>
              </a:solidFill>
              <a:round/>
              <a:headEnd type="triangle" w="med" len="med"/>
              <a:tailEnd type="triangle" w="med" len="med"/>
            </a:ln>
          </p:spPr>
          <p:txBody>
            <a:bodyPr/>
            <a:lstStyle/>
            <a:p>
              <a:endParaRPr lang="en-AU"/>
            </a:p>
          </p:txBody>
        </p:sp>
        <p:sp>
          <p:nvSpPr>
            <p:cNvPr id="7182" name="Text Box 22"/>
            <p:cNvSpPr txBox="1">
              <a:spLocks noChangeArrowheads="1"/>
            </p:cNvSpPr>
            <p:nvPr/>
          </p:nvSpPr>
          <p:spPr bwMode="auto">
            <a:xfrm>
              <a:off x="1361" y="1702"/>
              <a:ext cx="1542" cy="231"/>
            </a:xfrm>
            <a:prstGeom prst="rect">
              <a:avLst/>
            </a:prstGeom>
            <a:noFill/>
            <a:ln w="9525">
              <a:noFill/>
              <a:miter lim="800000"/>
              <a:headEnd/>
              <a:tailEnd/>
            </a:ln>
          </p:spPr>
          <p:txBody>
            <a:bodyPr>
              <a:spAutoFit/>
            </a:bodyPr>
            <a:lstStyle/>
            <a:p>
              <a:pPr>
                <a:spcBef>
                  <a:spcPct val="50000"/>
                </a:spcBef>
              </a:pPr>
              <a:r>
                <a:rPr lang="en-GB"/>
                <a:t>Reporting Interval</a:t>
              </a:r>
            </a:p>
          </p:txBody>
        </p:sp>
      </p:grpSp>
      <p:grpSp>
        <p:nvGrpSpPr>
          <p:cNvPr id="6" name="Group 27"/>
          <p:cNvGrpSpPr>
            <a:grpSpLocks/>
          </p:cNvGrpSpPr>
          <p:nvPr/>
        </p:nvGrpSpPr>
        <p:grpSpPr bwMode="auto">
          <a:xfrm>
            <a:off x="1258888" y="3068638"/>
            <a:ext cx="7561262" cy="366712"/>
            <a:chOff x="793" y="1933"/>
            <a:chExt cx="4763" cy="231"/>
          </a:xfrm>
        </p:grpSpPr>
        <p:sp>
          <p:nvSpPr>
            <p:cNvPr id="7178" name="Line 9"/>
            <p:cNvSpPr>
              <a:spLocks noChangeShapeType="1"/>
            </p:cNvSpPr>
            <p:nvPr/>
          </p:nvSpPr>
          <p:spPr bwMode="auto">
            <a:xfrm>
              <a:off x="793" y="2160"/>
              <a:ext cx="4355" cy="0"/>
            </a:xfrm>
            <a:prstGeom prst="line">
              <a:avLst/>
            </a:prstGeom>
            <a:noFill/>
            <a:ln w="38100">
              <a:solidFill>
                <a:schemeClr val="tx1"/>
              </a:solidFill>
              <a:round/>
              <a:headEnd/>
              <a:tailEnd/>
            </a:ln>
          </p:spPr>
          <p:txBody>
            <a:bodyPr/>
            <a:lstStyle/>
            <a:p>
              <a:endParaRPr lang="en-AU"/>
            </a:p>
          </p:txBody>
        </p:sp>
        <p:sp>
          <p:nvSpPr>
            <p:cNvPr id="7179" name="Text Box 24"/>
            <p:cNvSpPr txBox="1">
              <a:spLocks noChangeArrowheads="1"/>
            </p:cNvSpPr>
            <p:nvPr/>
          </p:nvSpPr>
          <p:spPr bwMode="auto">
            <a:xfrm>
              <a:off x="4649" y="1933"/>
              <a:ext cx="907" cy="231"/>
            </a:xfrm>
            <a:prstGeom prst="rect">
              <a:avLst/>
            </a:prstGeom>
            <a:noFill/>
            <a:ln w="9525">
              <a:noFill/>
              <a:miter lim="800000"/>
              <a:headEnd/>
              <a:tailEnd/>
            </a:ln>
          </p:spPr>
          <p:txBody>
            <a:bodyPr>
              <a:spAutoFit/>
            </a:bodyPr>
            <a:lstStyle/>
            <a:p>
              <a:pPr>
                <a:spcBef>
                  <a:spcPct val="50000"/>
                </a:spcBef>
              </a:pPr>
              <a:r>
                <a:rPr lang="en-GB"/>
                <a:t>time</a:t>
              </a:r>
            </a:p>
          </p:txBody>
        </p:sp>
        <p:sp>
          <p:nvSpPr>
            <p:cNvPr id="7180" name="Line 25"/>
            <p:cNvSpPr>
              <a:spLocks noChangeShapeType="1"/>
            </p:cNvSpPr>
            <p:nvPr/>
          </p:nvSpPr>
          <p:spPr bwMode="auto">
            <a:xfrm>
              <a:off x="5057" y="2069"/>
              <a:ext cx="318" cy="0"/>
            </a:xfrm>
            <a:prstGeom prst="line">
              <a:avLst/>
            </a:prstGeom>
            <a:noFill/>
            <a:ln w="9525">
              <a:solidFill>
                <a:schemeClr val="tx1"/>
              </a:solidFill>
              <a:round/>
              <a:headEnd/>
              <a:tailEnd type="triangle" w="med" len="med"/>
            </a:ln>
          </p:spPr>
          <p:txBody>
            <a:bodyPr/>
            <a:lstStyle/>
            <a:p>
              <a:endParaRPr lang="en-AU"/>
            </a:p>
          </p:txBody>
        </p:sp>
      </p:grpSp>
      <p:sp>
        <p:nvSpPr>
          <p:cNvPr id="21" name="TextBox 20"/>
          <p:cNvSpPr txBox="1"/>
          <p:nvPr/>
        </p:nvSpPr>
        <p:spPr>
          <a:xfrm>
            <a:off x="5795963" y="5975797"/>
            <a:ext cx="1874344" cy="369332"/>
          </a:xfrm>
          <a:prstGeom prst="rect">
            <a:avLst/>
          </a:prstGeom>
          <a:solidFill>
            <a:srgbClr val="00246C"/>
          </a:solidFill>
        </p:spPr>
        <p:txBody>
          <a:bodyPr wrap="square" rtlCol="0">
            <a:spAutoFit/>
          </a:bodyPr>
          <a:lstStyle/>
          <a:p>
            <a:r>
              <a:rPr lang="en-AU" dirty="0" smtClean="0"/>
              <a:t>10</a:t>
            </a:r>
            <a:r>
              <a:rPr lang="en-AU" baseline="30000" dirty="0" smtClean="0"/>
              <a:t>th</a:t>
            </a:r>
            <a:r>
              <a:rPr lang="en-AU" dirty="0" smtClean="0"/>
              <a:t> Nov 2010</a:t>
            </a:r>
            <a:endParaRPr lang="en-AU" dirty="0"/>
          </a:p>
        </p:txBody>
      </p:sp>
      <p:sp>
        <p:nvSpPr>
          <p:cNvPr id="22" name="TextBox 21"/>
          <p:cNvSpPr txBox="1"/>
          <p:nvPr/>
        </p:nvSpPr>
        <p:spPr>
          <a:xfrm rot="343375">
            <a:off x="5914150" y="5981705"/>
            <a:ext cx="1465843" cy="369332"/>
          </a:xfrm>
          <a:prstGeom prst="rect">
            <a:avLst/>
          </a:prstGeom>
          <a:solidFill>
            <a:schemeClr val="bg1"/>
          </a:solidFill>
        </p:spPr>
        <p:txBody>
          <a:bodyPr wrap="square" rtlCol="0">
            <a:spAutoFit/>
          </a:bodyPr>
          <a:lstStyle/>
          <a:p>
            <a:endParaRPr lang="en-GB"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63" presetClass="path" presetSubtype="0" accel="50000" decel="50000" fill="hold" nodeType="clickEffect">
                                  <p:stCondLst>
                                    <p:cond delay="0"/>
                                  </p:stCondLst>
                                  <p:childTnLst>
                                    <p:animMotion origin="layout" path="M 0 0  L 0.25 0  E" pathEditMode="relative" ptsTypes="">
                                      <p:cBhvr>
                                        <p:cTn id="18" dur="2000" fill="hold"/>
                                        <p:tgtEl>
                                          <p:spTgt spid="3"/>
                                        </p:tgtEl>
                                        <p:attrNameLst>
                                          <p:attrName>ppt_x</p:attrName>
                                          <p:attrName>ppt_y</p:attrName>
                                        </p:attrNameLst>
                                      </p:cBhvr>
                                    </p:animMotion>
                                  </p:childTnLst>
                                </p:cTn>
                              </p:par>
                            </p:childTnLst>
                          </p:cTn>
                        </p:par>
                        <p:par>
                          <p:cTn id="19" fill="hold">
                            <p:stCondLst>
                              <p:cond delay="2000"/>
                            </p:stCondLst>
                            <p:childTnLst>
                              <p:par>
                                <p:cTn id="20" presetID="35" presetClass="path" presetSubtype="0" accel="50000" decel="50000" fill="hold" nodeType="afterEffect">
                                  <p:stCondLst>
                                    <p:cond delay="0"/>
                                  </p:stCondLst>
                                  <p:childTnLst>
                                    <p:animMotion origin="layout" path="M 0.25 3.7037E-6 L 0.00399 0.00463 " pathEditMode="relative" rAng="0" ptsTypes="AA">
                                      <p:cBhvr>
                                        <p:cTn id="21" dur="2000" fill="hold"/>
                                        <p:tgtEl>
                                          <p:spTgt spid="3"/>
                                        </p:tgtEl>
                                        <p:attrNameLst>
                                          <p:attrName>ppt_x</p:attrName>
                                          <p:attrName>ppt_y</p:attrName>
                                        </p:attrNameLst>
                                      </p:cBhvr>
                                      <p:rCtr x="-123" y="2"/>
                                    </p:animMotion>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4"/>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63" presetClass="path" presetSubtype="0" accel="50000" decel="50000" fill="hold" nodeType="clickEffect">
                                  <p:stCondLst>
                                    <p:cond delay="0"/>
                                  </p:stCondLst>
                                  <p:childTnLst>
                                    <p:animMotion origin="layout" path="M -1.94444E-6 -4.28406E-6 L 0.35834 0.00579 " pathEditMode="relative" rAng="0" ptsTypes="AA">
                                      <p:cBhvr>
                                        <p:cTn id="29" dur="2000" fill="hold"/>
                                        <p:tgtEl>
                                          <p:spTgt spid="4"/>
                                        </p:tgtEl>
                                        <p:attrNameLst>
                                          <p:attrName>ppt_x</p:attrName>
                                          <p:attrName>ppt_y</p:attrName>
                                        </p:attrNameLst>
                                      </p:cBhvr>
                                      <p:rCtr x="179" y="3"/>
                                    </p:animMotion>
                                  </p:childTnLst>
                                </p:cTn>
                              </p:par>
                            </p:childTnLst>
                          </p:cTn>
                        </p:par>
                        <p:par>
                          <p:cTn id="30" fill="hold">
                            <p:stCondLst>
                              <p:cond delay="2000"/>
                            </p:stCondLst>
                            <p:childTnLst>
                              <p:par>
                                <p:cTn id="31" presetID="35" presetClass="path" presetSubtype="0" accel="50000" decel="50000" fill="hold" nodeType="afterEffect">
                                  <p:stCondLst>
                                    <p:cond delay="0"/>
                                  </p:stCondLst>
                                  <p:childTnLst>
                                    <p:animMotion origin="layout" path="M 0.36632 0.00555 L 0.0118 0.00555 " pathEditMode="relative" rAng="0" ptsTypes="AA">
                                      <p:cBhvr>
                                        <p:cTn id="32" dur="2000" fill="hold"/>
                                        <p:tgtEl>
                                          <p:spTgt spid="4"/>
                                        </p:tgtEl>
                                        <p:attrNameLst>
                                          <p:attrName>ppt_x</p:attrName>
                                          <p:attrName>ppt_y</p:attrName>
                                        </p:attrNameLst>
                                      </p:cBhvr>
                                      <p:rCtr x="-177" y="0"/>
                                    </p:animMotion>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body" sz="half" idx="1"/>
          </p:nvPr>
        </p:nvSpPr>
        <p:spPr/>
        <p:txBody>
          <a:bodyPr/>
          <a:lstStyle/>
          <a:p>
            <a:pPr eaLnBrk="1" hangingPunct="1">
              <a:buFontTx/>
              <a:buNone/>
            </a:pPr>
            <a:endParaRPr lang="en-GB" smtClean="0"/>
          </a:p>
          <a:p>
            <a:pPr eaLnBrk="1" hangingPunct="1">
              <a:buFontTx/>
              <a:buNone/>
            </a:pPr>
            <a:endParaRPr lang="en-GB" sz="2400" smtClean="0"/>
          </a:p>
        </p:txBody>
      </p:sp>
      <p:sp>
        <p:nvSpPr>
          <p:cNvPr id="8196" name="Text Box 5"/>
          <p:cNvSpPr txBox="1">
            <a:spLocks noChangeArrowheads="1"/>
          </p:cNvSpPr>
          <p:nvPr/>
        </p:nvSpPr>
        <p:spPr bwMode="auto">
          <a:xfrm>
            <a:off x="685801" y="549275"/>
            <a:ext cx="6191250" cy="762000"/>
          </a:xfrm>
          <a:prstGeom prst="rect">
            <a:avLst/>
          </a:prstGeom>
          <a:noFill/>
          <a:ln w="9525">
            <a:noFill/>
            <a:miter lim="800000"/>
            <a:headEnd/>
            <a:tailEnd/>
          </a:ln>
        </p:spPr>
        <p:txBody>
          <a:bodyPr wrap="square">
            <a:spAutoFit/>
          </a:bodyPr>
          <a:lstStyle/>
          <a:p>
            <a:pPr>
              <a:spcBef>
                <a:spcPct val="50000"/>
              </a:spcBef>
            </a:pPr>
            <a:r>
              <a:rPr lang="en-GB" sz="4400" i="1" dirty="0"/>
              <a:t>Screening Episodes</a:t>
            </a:r>
          </a:p>
        </p:txBody>
      </p:sp>
      <p:sp>
        <p:nvSpPr>
          <p:cNvPr id="8197" name="Text Box 22"/>
          <p:cNvSpPr txBox="1">
            <a:spLocks noChangeArrowheads="1"/>
          </p:cNvSpPr>
          <p:nvPr/>
        </p:nvSpPr>
        <p:spPr bwMode="auto">
          <a:xfrm>
            <a:off x="1258888" y="1700213"/>
            <a:ext cx="6553200" cy="3277820"/>
          </a:xfrm>
          <a:prstGeom prst="rect">
            <a:avLst/>
          </a:prstGeom>
          <a:noFill/>
          <a:ln w="9525">
            <a:noFill/>
            <a:miter lim="800000"/>
            <a:headEnd/>
            <a:tailEnd/>
          </a:ln>
        </p:spPr>
        <p:txBody>
          <a:bodyPr>
            <a:spAutoFit/>
          </a:bodyPr>
          <a:lstStyle/>
          <a:p>
            <a:pPr>
              <a:spcBef>
                <a:spcPct val="50000"/>
              </a:spcBef>
            </a:pPr>
            <a:r>
              <a:rPr lang="en-GB" dirty="0" smtClean="0"/>
              <a:t>- Photography</a:t>
            </a:r>
            <a:r>
              <a:rPr lang="en-GB" dirty="0"/>
              <a:t>, Slit Lamp and Ophthalmology</a:t>
            </a:r>
          </a:p>
          <a:p>
            <a:pPr>
              <a:spcBef>
                <a:spcPct val="50000"/>
              </a:spcBef>
            </a:pPr>
            <a:endParaRPr lang="en-GB" dirty="0" smtClean="0"/>
          </a:p>
          <a:p>
            <a:pPr>
              <a:spcBef>
                <a:spcPct val="50000"/>
              </a:spcBef>
            </a:pPr>
            <a:r>
              <a:rPr lang="en-GB" dirty="0" smtClean="0"/>
              <a:t>Screening </a:t>
            </a:r>
            <a:r>
              <a:rPr lang="en-GB" dirty="0"/>
              <a:t>outcomes are defined as one of the following:</a:t>
            </a:r>
          </a:p>
          <a:p>
            <a:pPr lvl="1">
              <a:spcBef>
                <a:spcPct val="50000"/>
              </a:spcBef>
              <a:buFontTx/>
              <a:buChar char="•"/>
            </a:pPr>
            <a:r>
              <a:rPr lang="en-GB" dirty="0"/>
              <a:t>Rescreen in 12 months</a:t>
            </a:r>
          </a:p>
          <a:p>
            <a:pPr lvl="1">
              <a:spcBef>
                <a:spcPct val="50000"/>
              </a:spcBef>
              <a:buFontTx/>
              <a:buChar char="•"/>
            </a:pPr>
            <a:r>
              <a:rPr lang="en-GB" dirty="0"/>
              <a:t>Rescreen in 6 months</a:t>
            </a:r>
          </a:p>
          <a:p>
            <a:pPr lvl="1">
              <a:spcBef>
                <a:spcPct val="50000"/>
              </a:spcBef>
              <a:buFontTx/>
              <a:buChar char="•"/>
            </a:pPr>
            <a:r>
              <a:rPr lang="en-GB" dirty="0"/>
              <a:t>Refer to Ophthalmology</a:t>
            </a:r>
          </a:p>
          <a:p>
            <a:pPr lvl="1">
              <a:spcBef>
                <a:spcPct val="50000"/>
              </a:spcBef>
              <a:buFontTx/>
              <a:buChar char="•"/>
            </a:pPr>
            <a:r>
              <a:rPr lang="en-GB" dirty="0"/>
              <a:t>Refer to Slit Lamp</a:t>
            </a:r>
          </a:p>
          <a:p>
            <a:pPr lvl="1">
              <a:spcBef>
                <a:spcPct val="50000"/>
              </a:spcBef>
              <a:buFontTx/>
              <a:buChar char="•"/>
            </a:pPr>
            <a:r>
              <a:rPr lang="en-GB" dirty="0"/>
              <a:t>Retain under Ophthalmology Review</a:t>
            </a:r>
          </a:p>
        </p:txBody>
      </p:sp>
      <p:sp>
        <p:nvSpPr>
          <p:cNvPr id="5" name="TextBox 4"/>
          <p:cNvSpPr txBox="1"/>
          <p:nvPr/>
        </p:nvSpPr>
        <p:spPr>
          <a:xfrm>
            <a:off x="5809957" y="6077243"/>
            <a:ext cx="1420837" cy="369332"/>
          </a:xfrm>
          <a:prstGeom prst="rect">
            <a:avLst/>
          </a:prstGeom>
          <a:solidFill>
            <a:schemeClr val="bg1"/>
          </a:solidFill>
        </p:spPr>
        <p:txBody>
          <a:bodyPr wrap="square" rtlCol="0">
            <a:spAutoFit/>
          </a:bodyPr>
          <a:lstStyle/>
          <a:p>
            <a:endParaRPr lang="en-GB"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97">
                                            <p:txEl>
                                              <p:pRg st="0" end="0"/>
                                            </p:txEl>
                                          </p:spTgt>
                                        </p:tgtEl>
                                        <p:attrNameLst>
                                          <p:attrName>style.visibility</p:attrName>
                                        </p:attrNameLst>
                                      </p:cBhvr>
                                      <p:to>
                                        <p:strVal val="visible"/>
                                      </p:to>
                                    </p:set>
                                    <p:animEffect transition="in" filter="fade">
                                      <p:cBhvr>
                                        <p:cTn id="7" dur="2000"/>
                                        <p:tgtEl>
                                          <p:spTgt spid="819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197">
                                            <p:txEl>
                                              <p:pRg st="2" end="2"/>
                                            </p:txEl>
                                          </p:spTgt>
                                        </p:tgtEl>
                                        <p:attrNameLst>
                                          <p:attrName>style.visibility</p:attrName>
                                        </p:attrNameLst>
                                      </p:cBhvr>
                                      <p:to>
                                        <p:strVal val="visible"/>
                                      </p:to>
                                    </p:set>
                                    <p:animEffect transition="in" filter="fade">
                                      <p:cBhvr>
                                        <p:cTn id="12" dur="2000"/>
                                        <p:tgtEl>
                                          <p:spTgt spid="8197">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8197">
                                            <p:txEl>
                                              <p:pRg st="3" end="3"/>
                                            </p:txEl>
                                          </p:spTgt>
                                        </p:tgtEl>
                                        <p:attrNameLst>
                                          <p:attrName>style.visibility</p:attrName>
                                        </p:attrNameLst>
                                      </p:cBhvr>
                                      <p:to>
                                        <p:strVal val="visible"/>
                                      </p:to>
                                    </p:set>
                                    <p:animEffect transition="in" filter="fade">
                                      <p:cBhvr>
                                        <p:cTn id="15" dur="2000"/>
                                        <p:tgtEl>
                                          <p:spTgt spid="8197">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8197">
                                            <p:txEl>
                                              <p:pRg st="4" end="4"/>
                                            </p:txEl>
                                          </p:spTgt>
                                        </p:tgtEl>
                                        <p:attrNameLst>
                                          <p:attrName>style.visibility</p:attrName>
                                        </p:attrNameLst>
                                      </p:cBhvr>
                                      <p:to>
                                        <p:strVal val="visible"/>
                                      </p:to>
                                    </p:set>
                                    <p:animEffect transition="in" filter="fade">
                                      <p:cBhvr>
                                        <p:cTn id="18" dur="2000"/>
                                        <p:tgtEl>
                                          <p:spTgt spid="8197">
                                            <p:txEl>
                                              <p:pRg st="4" end="4"/>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8197">
                                            <p:txEl>
                                              <p:pRg st="5" end="5"/>
                                            </p:txEl>
                                          </p:spTgt>
                                        </p:tgtEl>
                                        <p:attrNameLst>
                                          <p:attrName>style.visibility</p:attrName>
                                        </p:attrNameLst>
                                      </p:cBhvr>
                                      <p:to>
                                        <p:strVal val="visible"/>
                                      </p:to>
                                    </p:set>
                                    <p:animEffect transition="in" filter="fade">
                                      <p:cBhvr>
                                        <p:cTn id="21" dur="2000"/>
                                        <p:tgtEl>
                                          <p:spTgt spid="8197">
                                            <p:txEl>
                                              <p:pRg st="5" end="5"/>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8197">
                                            <p:txEl>
                                              <p:pRg st="6" end="6"/>
                                            </p:txEl>
                                          </p:spTgt>
                                        </p:tgtEl>
                                        <p:attrNameLst>
                                          <p:attrName>style.visibility</p:attrName>
                                        </p:attrNameLst>
                                      </p:cBhvr>
                                      <p:to>
                                        <p:strVal val="visible"/>
                                      </p:to>
                                    </p:set>
                                    <p:animEffect transition="in" filter="fade">
                                      <p:cBhvr>
                                        <p:cTn id="24" dur="2000"/>
                                        <p:tgtEl>
                                          <p:spTgt spid="8197">
                                            <p:txEl>
                                              <p:pRg st="6" end="6"/>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8197">
                                            <p:txEl>
                                              <p:pRg st="7" end="7"/>
                                            </p:txEl>
                                          </p:spTgt>
                                        </p:tgtEl>
                                        <p:attrNameLst>
                                          <p:attrName>style.visibility</p:attrName>
                                        </p:attrNameLst>
                                      </p:cBhvr>
                                      <p:to>
                                        <p:strVal val="visible"/>
                                      </p:to>
                                    </p:set>
                                    <p:animEffect transition="in" filter="fade">
                                      <p:cBhvr>
                                        <p:cTn id="27" dur="2000"/>
                                        <p:tgtEl>
                                          <p:spTgt spid="819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body" sz="half" idx="1"/>
          </p:nvPr>
        </p:nvSpPr>
        <p:spPr/>
        <p:txBody>
          <a:bodyPr/>
          <a:lstStyle/>
          <a:p>
            <a:pPr eaLnBrk="1" hangingPunct="1">
              <a:buFontTx/>
              <a:buNone/>
            </a:pPr>
            <a:endParaRPr lang="en-GB" smtClean="0"/>
          </a:p>
          <a:p>
            <a:pPr eaLnBrk="1" hangingPunct="1">
              <a:buFontTx/>
              <a:buNone/>
            </a:pPr>
            <a:endParaRPr lang="en-GB" sz="2400" smtClean="0"/>
          </a:p>
        </p:txBody>
      </p:sp>
      <p:sp>
        <p:nvSpPr>
          <p:cNvPr id="9220" name="Text Box 5"/>
          <p:cNvSpPr txBox="1">
            <a:spLocks noChangeArrowheads="1"/>
          </p:cNvSpPr>
          <p:nvPr/>
        </p:nvSpPr>
        <p:spPr bwMode="auto">
          <a:xfrm>
            <a:off x="685801" y="549275"/>
            <a:ext cx="6478588" cy="762000"/>
          </a:xfrm>
          <a:prstGeom prst="rect">
            <a:avLst/>
          </a:prstGeom>
          <a:noFill/>
          <a:ln w="9525">
            <a:noFill/>
            <a:miter lim="800000"/>
            <a:headEnd/>
            <a:tailEnd/>
          </a:ln>
        </p:spPr>
        <p:txBody>
          <a:bodyPr wrap="square">
            <a:spAutoFit/>
          </a:bodyPr>
          <a:lstStyle/>
          <a:p>
            <a:pPr>
              <a:spcBef>
                <a:spcPct val="50000"/>
              </a:spcBef>
            </a:pPr>
            <a:r>
              <a:rPr lang="en-GB" sz="4400" i="1" dirty="0"/>
              <a:t>Successful Screening</a:t>
            </a:r>
          </a:p>
        </p:txBody>
      </p:sp>
      <p:sp>
        <p:nvSpPr>
          <p:cNvPr id="9221" name="Text Box 6"/>
          <p:cNvSpPr txBox="1">
            <a:spLocks noChangeArrowheads="1"/>
          </p:cNvSpPr>
          <p:nvPr/>
        </p:nvSpPr>
        <p:spPr bwMode="auto">
          <a:xfrm>
            <a:off x="1258888" y="1700213"/>
            <a:ext cx="6955964" cy="1292662"/>
          </a:xfrm>
          <a:prstGeom prst="rect">
            <a:avLst/>
          </a:prstGeom>
          <a:noFill/>
          <a:ln w="57150" cmpd="thinThick">
            <a:solidFill>
              <a:schemeClr val="bg2"/>
            </a:solidFill>
            <a:miter lim="800000"/>
            <a:headEnd/>
            <a:tailEnd/>
          </a:ln>
        </p:spPr>
        <p:txBody>
          <a:bodyPr wrap="square">
            <a:spAutoFit/>
          </a:bodyPr>
          <a:lstStyle/>
          <a:p>
            <a:pPr marL="2146300" indent="-2146300">
              <a:spcBef>
                <a:spcPct val="50000"/>
              </a:spcBef>
              <a:tabLst>
                <a:tab pos="363538" algn="l"/>
              </a:tabLst>
            </a:pPr>
            <a:r>
              <a:rPr lang="en-GB" sz="2400" b="1" dirty="0"/>
              <a:t>Unsuccessful </a:t>
            </a:r>
            <a:r>
              <a:rPr lang="en-GB" dirty="0"/>
              <a:t>Screening is when  </a:t>
            </a:r>
          </a:p>
          <a:p>
            <a:pPr marL="2146300" indent="-2146300">
              <a:spcBef>
                <a:spcPct val="50000"/>
              </a:spcBef>
              <a:tabLst>
                <a:tab pos="363538" algn="l"/>
              </a:tabLst>
            </a:pPr>
            <a:r>
              <a:rPr lang="en-GB" dirty="0"/>
              <a:t>Patient attended   +   outcome is recorded  + </a:t>
            </a:r>
          </a:p>
          <a:p>
            <a:pPr marL="2146300" indent="-2146300">
              <a:spcBef>
                <a:spcPct val="50000"/>
              </a:spcBef>
              <a:tabLst>
                <a:tab pos="363538" algn="l"/>
              </a:tabLst>
            </a:pPr>
            <a:r>
              <a:rPr lang="en-GB" dirty="0" smtClean="0"/>
              <a:t>R6 </a:t>
            </a:r>
            <a:r>
              <a:rPr lang="en-GB" dirty="0"/>
              <a:t>for at least one eye (without referable grade in the other eye)</a:t>
            </a:r>
          </a:p>
        </p:txBody>
      </p:sp>
      <p:sp>
        <p:nvSpPr>
          <p:cNvPr id="9222" name="Text Box 7"/>
          <p:cNvSpPr txBox="1">
            <a:spLocks noChangeArrowheads="1"/>
          </p:cNvSpPr>
          <p:nvPr/>
        </p:nvSpPr>
        <p:spPr bwMode="auto">
          <a:xfrm>
            <a:off x="1258888" y="3429000"/>
            <a:ext cx="6955964" cy="1339850"/>
          </a:xfrm>
          <a:prstGeom prst="rect">
            <a:avLst/>
          </a:prstGeom>
          <a:noFill/>
          <a:ln w="57150" cmpd="thinThick">
            <a:solidFill>
              <a:schemeClr val="bg2"/>
            </a:solidFill>
            <a:miter lim="800000"/>
            <a:headEnd/>
            <a:tailEnd/>
          </a:ln>
        </p:spPr>
        <p:txBody>
          <a:bodyPr wrap="square">
            <a:spAutoFit/>
          </a:bodyPr>
          <a:lstStyle/>
          <a:p>
            <a:pPr marL="715963" indent="-715963">
              <a:spcBef>
                <a:spcPct val="50000"/>
              </a:spcBef>
              <a:tabLst>
                <a:tab pos="363538" algn="l"/>
                <a:tab pos="715963" algn="l"/>
              </a:tabLst>
            </a:pPr>
            <a:r>
              <a:rPr lang="en-GB" sz="2400" b="1" dirty="0"/>
              <a:t>Successful</a:t>
            </a:r>
            <a:r>
              <a:rPr lang="en-GB" dirty="0"/>
              <a:t> Screening is when  </a:t>
            </a:r>
          </a:p>
          <a:p>
            <a:pPr marL="715963" indent="-715963">
              <a:spcBef>
                <a:spcPct val="50000"/>
              </a:spcBef>
              <a:tabLst>
                <a:tab pos="363538" algn="l"/>
                <a:tab pos="715963" algn="l"/>
              </a:tabLst>
            </a:pPr>
            <a:r>
              <a:rPr lang="en-GB" dirty="0"/>
              <a:t>Patient attended   +   outcome is recorded  + </a:t>
            </a:r>
          </a:p>
          <a:p>
            <a:pPr marL="715963" indent="-715963">
              <a:spcBef>
                <a:spcPct val="50000"/>
              </a:spcBef>
              <a:tabLst>
                <a:tab pos="363538" algn="l"/>
                <a:tab pos="715963" algn="l"/>
              </a:tabLst>
            </a:pPr>
            <a:r>
              <a:rPr lang="en-GB" dirty="0"/>
              <a:t>				patient is not unsuccessfully screened</a:t>
            </a:r>
          </a:p>
        </p:txBody>
      </p:sp>
      <p:sp>
        <p:nvSpPr>
          <p:cNvPr id="9223" name="Text Box 8"/>
          <p:cNvSpPr txBox="1">
            <a:spLocks noChangeArrowheads="1"/>
          </p:cNvSpPr>
          <p:nvPr/>
        </p:nvSpPr>
        <p:spPr bwMode="auto">
          <a:xfrm>
            <a:off x="1187450" y="5084763"/>
            <a:ext cx="6624638" cy="366712"/>
          </a:xfrm>
          <a:prstGeom prst="rect">
            <a:avLst/>
          </a:prstGeom>
          <a:noFill/>
          <a:ln w="9525">
            <a:noFill/>
            <a:miter lim="800000"/>
            <a:headEnd/>
            <a:tailEnd/>
          </a:ln>
        </p:spPr>
        <p:txBody>
          <a:bodyPr>
            <a:spAutoFit/>
          </a:bodyPr>
          <a:lstStyle/>
          <a:p>
            <a:pPr>
              <a:spcBef>
                <a:spcPct val="50000"/>
              </a:spcBef>
            </a:pPr>
            <a:r>
              <a:rPr lang="en-GB" dirty="0"/>
              <a:t>DNA’s are neither successful or unsuccessful!</a:t>
            </a:r>
          </a:p>
        </p:txBody>
      </p:sp>
      <p:sp>
        <p:nvSpPr>
          <p:cNvPr id="7" name="TextBox 6"/>
          <p:cNvSpPr txBox="1"/>
          <p:nvPr/>
        </p:nvSpPr>
        <p:spPr>
          <a:xfrm>
            <a:off x="5827594" y="6032310"/>
            <a:ext cx="1336794" cy="369332"/>
          </a:xfrm>
          <a:prstGeom prst="rect">
            <a:avLst/>
          </a:prstGeom>
          <a:solidFill>
            <a:schemeClr val="bg1"/>
          </a:solidFill>
        </p:spPr>
        <p:txBody>
          <a:bodyPr wrap="square" rtlCol="0">
            <a:spAutoFit/>
          </a:bodyPr>
          <a:lstStyle/>
          <a:p>
            <a:endParaRPr lang="en-GB"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92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221">
                                            <p:bg/>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222">
                                            <p:bg/>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222">
                                            <p:txEl>
                                              <p:pRg st="0" end="0"/>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222">
                                            <p:txEl>
                                              <p:pRg st="1" end="1"/>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222">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922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1" grpId="0" uiExpand="1" build="allAtOnce" animBg="1"/>
      <p:bldP spid="9221" grpId="1" animBg="1"/>
      <p:bldP spid="9222" grpId="0" uiExpand="1" build="allAtOnce"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body" sz="half" idx="1"/>
          </p:nvPr>
        </p:nvSpPr>
        <p:spPr/>
        <p:txBody>
          <a:bodyPr/>
          <a:lstStyle/>
          <a:p>
            <a:pPr eaLnBrk="1" hangingPunct="1">
              <a:buFontTx/>
              <a:buNone/>
            </a:pPr>
            <a:endParaRPr lang="en-GB" dirty="0" smtClean="0"/>
          </a:p>
          <a:p>
            <a:pPr eaLnBrk="1" hangingPunct="1">
              <a:buFontTx/>
              <a:buNone/>
            </a:pPr>
            <a:endParaRPr lang="en-GB" sz="2400" dirty="0" smtClean="0"/>
          </a:p>
        </p:txBody>
      </p:sp>
      <p:sp>
        <p:nvSpPr>
          <p:cNvPr id="11268" name="Text Box 4"/>
          <p:cNvSpPr txBox="1">
            <a:spLocks noChangeArrowheads="1"/>
          </p:cNvSpPr>
          <p:nvPr/>
        </p:nvSpPr>
        <p:spPr bwMode="auto">
          <a:xfrm>
            <a:off x="195943" y="549275"/>
            <a:ext cx="6871063" cy="523220"/>
          </a:xfrm>
          <a:prstGeom prst="rect">
            <a:avLst/>
          </a:prstGeom>
          <a:noFill/>
          <a:ln w="9525">
            <a:noFill/>
            <a:miter lim="800000"/>
            <a:headEnd/>
            <a:tailEnd/>
          </a:ln>
        </p:spPr>
        <p:txBody>
          <a:bodyPr wrap="square">
            <a:spAutoFit/>
          </a:bodyPr>
          <a:lstStyle/>
          <a:p>
            <a:pPr>
              <a:spcBef>
                <a:spcPct val="50000"/>
              </a:spcBef>
            </a:pPr>
            <a:r>
              <a:rPr lang="en-GB" sz="2800" i="1" dirty="0"/>
              <a:t>Annual Successful Screening </a:t>
            </a:r>
            <a:r>
              <a:rPr lang="en-GB" sz="2800" i="1" dirty="0" smtClean="0"/>
              <a:t>Rate - KPI 3</a:t>
            </a:r>
            <a:endParaRPr lang="en-GB" sz="2800" i="1" dirty="0"/>
          </a:p>
        </p:txBody>
      </p:sp>
      <p:sp>
        <p:nvSpPr>
          <p:cNvPr id="175137" name="Text Box 33"/>
          <p:cNvSpPr txBox="1">
            <a:spLocks noChangeArrowheads="1"/>
          </p:cNvSpPr>
          <p:nvPr/>
        </p:nvSpPr>
        <p:spPr bwMode="auto">
          <a:xfrm>
            <a:off x="900113" y="2781300"/>
            <a:ext cx="7200900" cy="915988"/>
          </a:xfrm>
          <a:prstGeom prst="rect">
            <a:avLst/>
          </a:prstGeom>
          <a:noFill/>
          <a:ln w="9525">
            <a:noFill/>
            <a:miter lim="800000"/>
            <a:headEnd/>
            <a:tailEnd/>
          </a:ln>
        </p:spPr>
        <p:txBody>
          <a:bodyPr>
            <a:spAutoFit/>
          </a:bodyPr>
          <a:lstStyle/>
          <a:p>
            <a:pPr>
              <a:spcBef>
                <a:spcPct val="50000"/>
              </a:spcBef>
            </a:pPr>
            <a:r>
              <a:rPr lang="en-GB" dirty="0"/>
              <a:t>The proportion of the </a:t>
            </a:r>
            <a:r>
              <a:rPr lang="en-GB" i="1" dirty="0">
                <a:solidFill>
                  <a:srgbClr val="FFFF00"/>
                </a:solidFill>
              </a:rPr>
              <a:t>Eligible Population</a:t>
            </a:r>
            <a:r>
              <a:rPr lang="en-GB" i="1" dirty="0"/>
              <a:t> </a:t>
            </a:r>
            <a:r>
              <a:rPr lang="en-GB" dirty="0"/>
              <a:t>who have been </a:t>
            </a:r>
            <a:r>
              <a:rPr lang="en-GB" i="1" dirty="0">
                <a:solidFill>
                  <a:srgbClr val="FFFF00"/>
                </a:solidFill>
              </a:rPr>
              <a:t>Successfully Screened</a:t>
            </a:r>
            <a:r>
              <a:rPr lang="en-GB" dirty="0"/>
              <a:t> by slit lamp or photography at least once within a period of 12 months prior to the </a:t>
            </a:r>
            <a:r>
              <a:rPr lang="en-GB" i="1" dirty="0">
                <a:solidFill>
                  <a:srgbClr val="FFFF00"/>
                </a:solidFill>
              </a:rPr>
              <a:t>Reference date</a:t>
            </a:r>
            <a:r>
              <a:rPr lang="en-GB" dirty="0">
                <a:solidFill>
                  <a:srgbClr val="FFFF00"/>
                </a:solidFill>
              </a:rPr>
              <a:t> </a:t>
            </a:r>
          </a:p>
        </p:txBody>
      </p:sp>
      <p:sp>
        <p:nvSpPr>
          <p:cNvPr id="175138" name="Text Box 34"/>
          <p:cNvSpPr txBox="1">
            <a:spLocks noChangeArrowheads="1"/>
          </p:cNvSpPr>
          <p:nvPr/>
        </p:nvSpPr>
        <p:spPr bwMode="auto">
          <a:xfrm>
            <a:off x="539750" y="1557338"/>
            <a:ext cx="2808288" cy="366712"/>
          </a:xfrm>
          <a:prstGeom prst="rect">
            <a:avLst/>
          </a:prstGeom>
          <a:noFill/>
          <a:ln w="9525">
            <a:noFill/>
            <a:miter lim="800000"/>
            <a:headEnd/>
            <a:tailEnd/>
          </a:ln>
        </p:spPr>
        <p:txBody>
          <a:bodyPr>
            <a:spAutoFit/>
          </a:bodyPr>
          <a:lstStyle/>
          <a:p>
            <a:pPr>
              <a:spcBef>
                <a:spcPct val="50000"/>
              </a:spcBef>
            </a:pPr>
            <a:r>
              <a:rPr lang="en-GB"/>
              <a:t>Eligible on the KPI date</a:t>
            </a:r>
          </a:p>
        </p:txBody>
      </p:sp>
      <p:sp>
        <p:nvSpPr>
          <p:cNvPr id="175139" name="Text Box 35"/>
          <p:cNvSpPr txBox="1">
            <a:spLocks noChangeArrowheads="1"/>
          </p:cNvSpPr>
          <p:nvPr/>
        </p:nvSpPr>
        <p:spPr bwMode="auto">
          <a:xfrm>
            <a:off x="3924300" y="1484313"/>
            <a:ext cx="4752975" cy="641350"/>
          </a:xfrm>
          <a:prstGeom prst="rect">
            <a:avLst/>
          </a:prstGeom>
          <a:noFill/>
          <a:ln w="9525">
            <a:noFill/>
            <a:miter lim="800000"/>
            <a:headEnd/>
            <a:tailEnd/>
          </a:ln>
        </p:spPr>
        <p:txBody>
          <a:bodyPr>
            <a:spAutoFit/>
          </a:bodyPr>
          <a:lstStyle/>
          <a:p>
            <a:r>
              <a:rPr lang="en-GB" i="1"/>
              <a:t>In or Ready for Workflow or Temp suspended for reason temp unavailable</a:t>
            </a:r>
            <a:r>
              <a:rPr lang="en-GB"/>
              <a:t> </a:t>
            </a:r>
          </a:p>
        </p:txBody>
      </p:sp>
      <p:sp>
        <p:nvSpPr>
          <p:cNvPr id="175142" name="Text Box 38"/>
          <p:cNvSpPr txBox="1">
            <a:spLocks noChangeArrowheads="1"/>
          </p:cNvSpPr>
          <p:nvPr/>
        </p:nvSpPr>
        <p:spPr bwMode="auto">
          <a:xfrm>
            <a:off x="539750" y="4156075"/>
            <a:ext cx="5329238" cy="641350"/>
          </a:xfrm>
          <a:prstGeom prst="rect">
            <a:avLst/>
          </a:prstGeom>
          <a:noFill/>
          <a:ln w="9525">
            <a:noFill/>
            <a:miter lim="800000"/>
            <a:headEnd/>
            <a:tailEnd/>
          </a:ln>
        </p:spPr>
        <p:txBody>
          <a:bodyPr>
            <a:spAutoFit/>
          </a:bodyPr>
          <a:lstStyle/>
          <a:p>
            <a:pPr>
              <a:spcBef>
                <a:spcPct val="50000"/>
              </a:spcBef>
            </a:pPr>
            <a:r>
              <a:rPr lang="en-GB"/>
              <a:t>Attended with an outcome and not R6 for either eye (in the absence of referable grade)</a:t>
            </a:r>
          </a:p>
        </p:txBody>
      </p:sp>
      <p:sp>
        <p:nvSpPr>
          <p:cNvPr id="175144" name="Line 40"/>
          <p:cNvSpPr>
            <a:spLocks noChangeShapeType="1"/>
          </p:cNvSpPr>
          <p:nvPr/>
        </p:nvSpPr>
        <p:spPr bwMode="auto">
          <a:xfrm flipH="1" flipV="1">
            <a:off x="1908175" y="1989138"/>
            <a:ext cx="1943100" cy="863600"/>
          </a:xfrm>
          <a:prstGeom prst="line">
            <a:avLst/>
          </a:prstGeom>
          <a:noFill/>
          <a:ln w="9525">
            <a:solidFill>
              <a:schemeClr val="tx1"/>
            </a:solidFill>
            <a:round/>
            <a:headEnd/>
            <a:tailEnd type="triangle" w="med" len="med"/>
          </a:ln>
        </p:spPr>
        <p:txBody>
          <a:bodyPr/>
          <a:lstStyle/>
          <a:p>
            <a:endParaRPr lang="en-AU"/>
          </a:p>
        </p:txBody>
      </p:sp>
      <p:sp>
        <p:nvSpPr>
          <p:cNvPr id="175145" name="Line 41"/>
          <p:cNvSpPr>
            <a:spLocks noChangeShapeType="1"/>
          </p:cNvSpPr>
          <p:nvPr/>
        </p:nvSpPr>
        <p:spPr bwMode="auto">
          <a:xfrm flipV="1">
            <a:off x="4427538" y="2133600"/>
            <a:ext cx="144462" cy="719138"/>
          </a:xfrm>
          <a:prstGeom prst="line">
            <a:avLst/>
          </a:prstGeom>
          <a:noFill/>
          <a:ln w="9525">
            <a:solidFill>
              <a:schemeClr val="tx1"/>
            </a:solidFill>
            <a:round/>
            <a:headEnd/>
            <a:tailEnd type="triangle" w="med" len="med"/>
          </a:ln>
        </p:spPr>
        <p:txBody>
          <a:bodyPr/>
          <a:lstStyle/>
          <a:p>
            <a:endParaRPr lang="en-AU"/>
          </a:p>
        </p:txBody>
      </p:sp>
      <p:sp>
        <p:nvSpPr>
          <p:cNvPr id="175146" name="Line 42"/>
          <p:cNvSpPr>
            <a:spLocks noChangeShapeType="1"/>
          </p:cNvSpPr>
          <p:nvPr/>
        </p:nvSpPr>
        <p:spPr bwMode="auto">
          <a:xfrm flipH="1">
            <a:off x="1763713" y="3284538"/>
            <a:ext cx="576262" cy="865187"/>
          </a:xfrm>
          <a:prstGeom prst="line">
            <a:avLst/>
          </a:prstGeom>
          <a:noFill/>
          <a:ln w="9525">
            <a:solidFill>
              <a:schemeClr val="tx1"/>
            </a:solidFill>
            <a:round/>
            <a:headEnd/>
            <a:tailEnd type="triangle" w="med" len="med"/>
          </a:ln>
        </p:spPr>
        <p:txBody>
          <a:bodyPr/>
          <a:lstStyle/>
          <a:p>
            <a:endParaRPr lang="en-AU"/>
          </a:p>
        </p:txBody>
      </p:sp>
      <p:sp>
        <p:nvSpPr>
          <p:cNvPr id="175147" name="Text Box 43"/>
          <p:cNvSpPr txBox="1">
            <a:spLocks noChangeArrowheads="1"/>
          </p:cNvSpPr>
          <p:nvPr/>
        </p:nvSpPr>
        <p:spPr bwMode="auto">
          <a:xfrm>
            <a:off x="5867400" y="4652963"/>
            <a:ext cx="3024188" cy="366712"/>
          </a:xfrm>
          <a:prstGeom prst="rect">
            <a:avLst/>
          </a:prstGeom>
          <a:noFill/>
          <a:ln w="9525">
            <a:noFill/>
            <a:miter lim="800000"/>
            <a:headEnd/>
            <a:tailEnd/>
          </a:ln>
        </p:spPr>
        <p:txBody>
          <a:bodyPr>
            <a:spAutoFit/>
          </a:bodyPr>
          <a:lstStyle/>
          <a:p>
            <a:pPr>
              <a:spcBef>
                <a:spcPct val="50000"/>
              </a:spcBef>
            </a:pPr>
            <a:r>
              <a:rPr lang="en-GB"/>
              <a:t>Not Ophthalmology</a:t>
            </a:r>
          </a:p>
        </p:txBody>
      </p:sp>
      <p:sp>
        <p:nvSpPr>
          <p:cNvPr id="175148" name="Line 44"/>
          <p:cNvSpPr>
            <a:spLocks noChangeShapeType="1"/>
          </p:cNvSpPr>
          <p:nvPr/>
        </p:nvSpPr>
        <p:spPr bwMode="auto">
          <a:xfrm>
            <a:off x="4787900" y="3357563"/>
            <a:ext cx="1512888" cy="1223962"/>
          </a:xfrm>
          <a:prstGeom prst="line">
            <a:avLst/>
          </a:prstGeom>
          <a:noFill/>
          <a:ln w="9525">
            <a:solidFill>
              <a:schemeClr val="tx1"/>
            </a:solidFill>
            <a:round/>
            <a:headEnd/>
            <a:tailEnd type="triangle" w="med" len="med"/>
          </a:ln>
        </p:spPr>
        <p:txBody>
          <a:bodyPr/>
          <a:lstStyle/>
          <a:p>
            <a:endParaRPr lang="en-AU"/>
          </a:p>
        </p:txBody>
      </p:sp>
      <p:sp>
        <p:nvSpPr>
          <p:cNvPr id="175149" name="Text Box 45"/>
          <p:cNvSpPr txBox="1">
            <a:spLocks noChangeArrowheads="1"/>
          </p:cNvSpPr>
          <p:nvPr/>
        </p:nvSpPr>
        <p:spPr bwMode="auto">
          <a:xfrm>
            <a:off x="6443663" y="3933825"/>
            <a:ext cx="2376487" cy="641350"/>
          </a:xfrm>
          <a:prstGeom prst="rect">
            <a:avLst/>
          </a:prstGeom>
          <a:noFill/>
          <a:ln w="9525">
            <a:noFill/>
            <a:miter lim="800000"/>
            <a:headEnd/>
            <a:tailEnd/>
          </a:ln>
        </p:spPr>
        <p:txBody>
          <a:bodyPr>
            <a:spAutoFit/>
          </a:bodyPr>
          <a:lstStyle/>
          <a:p>
            <a:pPr>
              <a:spcBef>
                <a:spcPct val="50000"/>
              </a:spcBef>
            </a:pPr>
            <a:r>
              <a:rPr lang="en-GB"/>
              <a:t>Counting people not episodes</a:t>
            </a:r>
          </a:p>
        </p:txBody>
      </p:sp>
      <p:sp>
        <p:nvSpPr>
          <p:cNvPr id="175150" name="Line 46"/>
          <p:cNvSpPr>
            <a:spLocks noChangeShapeType="1"/>
          </p:cNvSpPr>
          <p:nvPr/>
        </p:nvSpPr>
        <p:spPr bwMode="auto">
          <a:xfrm>
            <a:off x="7308850" y="3357563"/>
            <a:ext cx="431800" cy="576262"/>
          </a:xfrm>
          <a:prstGeom prst="line">
            <a:avLst/>
          </a:prstGeom>
          <a:noFill/>
          <a:ln w="9525">
            <a:solidFill>
              <a:schemeClr val="tx1"/>
            </a:solidFill>
            <a:round/>
            <a:headEnd/>
            <a:tailEnd type="triangle" w="med" len="med"/>
          </a:ln>
        </p:spPr>
        <p:txBody>
          <a:bodyPr/>
          <a:lstStyle/>
          <a:p>
            <a:endParaRPr lang="en-AU"/>
          </a:p>
        </p:txBody>
      </p:sp>
      <p:sp>
        <p:nvSpPr>
          <p:cNvPr id="175151" name="Oval 47"/>
          <p:cNvSpPr>
            <a:spLocks noChangeArrowheads="1"/>
          </p:cNvSpPr>
          <p:nvPr/>
        </p:nvSpPr>
        <p:spPr bwMode="auto">
          <a:xfrm>
            <a:off x="3348038" y="2708275"/>
            <a:ext cx="2016125" cy="504825"/>
          </a:xfrm>
          <a:prstGeom prst="ellipse">
            <a:avLst/>
          </a:prstGeom>
          <a:solidFill>
            <a:schemeClr val="accent1">
              <a:alpha val="30196"/>
            </a:schemeClr>
          </a:solidFill>
          <a:ln w="9525">
            <a:solidFill>
              <a:schemeClr val="tx1"/>
            </a:solidFill>
            <a:round/>
            <a:headEnd/>
            <a:tailEnd/>
          </a:ln>
        </p:spPr>
        <p:txBody>
          <a:bodyPr wrap="none" anchor="ctr"/>
          <a:lstStyle/>
          <a:p>
            <a:endParaRPr lang="en-US" dirty="0">
              <a:solidFill>
                <a:srgbClr val="FFFF00"/>
              </a:solidFill>
            </a:endParaRPr>
          </a:p>
        </p:txBody>
      </p:sp>
      <p:sp>
        <p:nvSpPr>
          <p:cNvPr id="175152" name="Oval 48"/>
          <p:cNvSpPr>
            <a:spLocks noChangeArrowheads="1"/>
          </p:cNvSpPr>
          <p:nvPr/>
        </p:nvSpPr>
        <p:spPr bwMode="auto">
          <a:xfrm>
            <a:off x="900113" y="2995613"/>
            <a:ext cx="2592387" cy="504825"/>
          </a:xfrm>
          <a:prstGeom prst="ellipse">
            <a:avLst/>
          </a:prstGeom>
          <a:solidFill>
            <a:schemeClr val="accent1">
              <a:alpha val="30196"/>
            </a:schemeClr>
          </a:solidFill>
          <a:ln w="9525">
            <a:solidFill>
              <a:schemeClr val="tx1"/>
            </a:solidFill>
            <a:round/>
            <a:headEnd/>
            <a:tailEnd/>
          </a:ln>
        </p:spPr>
        <p:txBody>
          <a:bodyPr wrap="none" anchor="ctr"/>
          <a:lstStyle/>
          <a:p>
            <a:endParaRPr lang="en-US"/>
          </a:p>
        </p:txBody>
      </p:sp>
      <p:sp>
        <p:nvSpPr>
          <p:cNvPr id="175153" name="Oval 49"/>
          <p:cNvSpPr>
            <a:spLocks noChangeArrowheads="1"/>
          </p:cNvSpPr>
          <p:nvPr/>
        </p:nvSpPr>
        <p:spPr bwMode="auto">
          <a:xfrm>
            <a:off x="3708400" y="2997200"/>
            <a:ext cx="2735263" cy="504825"/>
          </a:xfrm>
          <a:prstGeom prst="ellipse">
            <a:avLst/>
          </a:prstGeom>
          <a:solidFill>
            <a:schemeClr val="accent1">
              <a:alpha val="30196"/>
            </a:schemeClr>
          </a:solidFill>
          <a:ln w="9525">
            <a:solidFill>
              <a:schemeClr val="tx1"/>
            </a:solidFill>
            <a:round/>
            <a:headEnd/>
            <a:tailEnd/>
          </a:ln>
        </p:spPr>
        <p:txBody>
          <a:bodyPr wrap="none" anchor="ctr"/>
          <a:lstStyle/>
          <a:p>
            <a:endParaRPr lang="en-US"/>
          </a:p>
        </p:txBody>
      </p:sp>
      <p:sp>
        <p:nvSpPr>
          <p:cNvPr id="175154" name="Oval 50"/>
          <p:cNvSpPr>
            <a:spLocks noChangeArrowheads="1"/>
          </p:cNvSpPr>
          <p:nvPr/>
        </p:nvSpPr>
        <p:spPr bwMode="auto">
          <a:xfrm>
            <a:off x="6408738" y="2997200"/>
            <a:ext cx="1547812" cy="504825"/>
          </a:xfrm>
          <a:prstGeom prst="ellipse">
            <a:avLst/>
          </a:prstGeom>
          <a:solidFill>
            <a:schemeClr val="accent1">
              <a:alpha val="30196"/>
            </a:schemeClr>
          </a:solidFill>
          <a:ln w="9525">
            <a:solidFill>
              <a:schemeClr val="tx1"/>
            </a:solidFill>
            <a:round/>
            <a:headEnd/>
            <a:tailEnd/>
          </a:ln>
        </p:spPr>
        <p:txBody>
          <a:bodyPr wrap="none" anchor="ctr"/>
          <a:lstStyle/>
          <a:p>
            <a:endParaRPr lang="en-US"/>
          </a:p>
        </p:txBody>
      </p:sp>
      <p:sp>
        <p:nvSpPr>
          <p:cNvPr id="20" name="TextBox 19"/>
          <p:cNvSpPr txBox="1"/>
          <p:nvPr/>
        </p:nvSpPr>
        <p:spPr>
          <a:xfrm>
            <a:off x="5803475" y="5937161"/>
            <a:ext cx="1073575" cy="369332"/>
          </a:xfrm>
          <a:prstGeom prst="rect">
            <a:avLst/>
          </a:prstGeom>
          <a:solidFill>
            <a:srgbClr val="00246C"/>
          </a:solidFill>
        </p:spPr>
        <p:txBody>
          <a:bodyPr wrap="square" rtlCol="0">
            <a:spAutoFit/>
          </a:bodyPr>
          <a:lstStyle/>
          <a:p>
            <a:r>
              <a:rPr lang="en-AU" dirty="0" smtClean="0"/>
              <a:t>10th N</a:t>
            </a:r>
            <a:endParaRPr lang="en-AU" dirty="0"/>
          </a:p>
        </p:txBody>
      </p:sp>
      <p:sp>
        <p:nvSpPr>
          <p:cNvPr id="21" name="TextBox 20"/>
          <p:cNvSpPr txBox="1"/>
          <p:nvPr/>
        </p:nvSpPr>
        <p:spPr>
          <a:xfrm rot="544904">
            <a:off x="5867456" y="5956447"/>
            <a:ext cx="1458572" cy="369332"/>
          </a:xfrm>
          <a:prstGeom prst="rect">
            <a:avLst/>
          </a:prstGeom>
          <a:solidFill>
            <a:schemeClr val="bg1"/>
          </a:solidFill>
        </p:spPr>
        <p:txBody>
          <a:bodyPr wrap="square" rtlCol="0">
            <a:spAutoFit/>
          </a:bodyPr>
          <a:lstStyle/>
          <a:p>
            <a:endParaRPr lang="en-GB"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5137"/>
                                        </p:tgtEl>
                                        <p:attrNameLst>
                                          <p:attrName>style.visibility</p:attrName>
                                        </p:attrNameLst>
                                      </p:cBhvr>
                                      <p:to>
                                        <p:strVal val="visible"/>
                                      </p:to>
                                    </p:set>
                                    <p:animEffect transition="in" filter="fade">
                                      <p:cBhvr>
                                        <p:cTn id="7" dur="1000"/>
                                        <p:tgtEl>
                                          <p:spTgt spid="17513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5151"/>
                                        </p:tgtEl>
                                        <p:attrNameLst>
                                          <p:attrName>style.visibility</p:attrName>
                                        </p:attrNameLst>
                                      </p:cBhvr>
                                      <p:to>
                                        <p:strVal val="visible"/>
                                      </p:to>
                                    </p:set>
                                    <p:animEffect transition="in" filter="fade">
                                      <p:cBhvr>
                                        <p:cTn id="12" dur="500"/>
                                        <p:tgtEl>
                                          <p:spTgt spid="175151"/>
                                        </p:tgtEl>
                                      </p:cBhvr>
                                    </p:animEffect>
                                  </p:childTnLst>
                                </p:cTn>
                              </p:par>
                            </p:childTnLst>
                          </p:cTn>
                        </p:par>
                        <p:par>
                          <p:cTn id="13" fill="hold">
                            <p:stCondLst>
                              <p:cond delay="500"/>
                            </p:stCondLst>
                            <p:childTnLst>
                              <p:par>
                                <p:cTn id="14" presetID="22" presetClass="entr" presetSubtype="4" fill="hold" grpId="0" nodeType="afterEffect">
                                  <p:stCondLst>
                                    <p:cond delay="0"/>
                                  </p:stCondLst>
                                  <p:childTnLst>
                                    <p:set>
                                      <p:cBhvr>
                                        <p:cTn id="15" dur="1" fill="hold">
                                          <p:stCondLst>
                                            <p:cond delay="0"/>
                                          </p:stCondLst>
                                        </p:cTn>
                                        <p:tgtEl>
                                          <p:spTgt spid="175144"/>
                                        </p:tgtEl>
                                        <p:attrNameLst>
                                          <p:attrName>style.visibility</p:attrName>
                                        </p:attrNameLst>
                                      </p:cBhvr>
                                      <p:to>
                                        <p:strVal val="visible"/>
                                      </p:to>
                                    </p:set>
                                    <p:animEffect transition="in" filter="wipe(down)">
                                      <p:cBhvr>
                                        <p:cTn id="16" dur="500"/>
                                        <p:tgtEl>
                                          <p:spTgt spid="175144"/>
                                        </p:tgtEl>
                                      </p:cBhvr>
                                    </p:animEffect>
                                  </p:childTnLst>
                                </p:cTn>
                              </p:par>
                            </p:childTnLst>
                          </p:cTn>
                        </p:par>
                        <p:par>
                          <p:cTn id="17" fill="hold">
                            <p:stCondLst>
                              <p:cond delay="1000"/>
                            </p:stCondLst>
                            <p:childTnLst>
                              <p:par>
                                <p:cTn id="18" presetID="22" presetClass="entr" presetSubtype="4" fill="hold" grpId="0" nodeType="afterEffect">
                                  <p:stCondLst>
                                    <p:cond delay="0"/>
                                  </p:stCondLst>
                                  <p:childTnLst>
                                    <p:set>
                                      <p:cBhvr>
                                        <p:cTn id="19" dur="1" fill="hold">
                                          <p:stCondLst>
                                            <p:cond delay="0"/>
                                          </p:stCondLst>
                                        </p:cTn>
                                        <p:tgtEl>
                                          <p:spTgt spid="175138"/>
                                        </p:tgtEl>
                                        <p:attrNameLst>
                                          <p:attrName>style.visibility</p:attrName>
                                        </p:attrNameLst>
                                      </p:cBhvr>
                                      <p:to>
                                        <p:strVal val="visible"/>
                                      </p:to>
                                    </p:set>
                                    <p:animEffect transition="in" filter="wipe(down)">
                                      <p:cBhvr>
                                        <p:cTn id="20" dur="500"/>
                                        <p:tgtEl>
                                          <p:spTgt spid="175138"/>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175145"/>
                                        </p:tgtEl>
                                        <p:attrNameLst>
                                          <p:attrName>style.visibility</p:attrName>
                                        </p:attrNameLst>
                                      </p:cBhvr>
                                      <p:to>
                                        <p:strVal val="visible"/>
                                      </p:to>
                                    </p:set>
                                    <p:animEffect transition="in" filter="wipe(down)">
                                      <p:cBhvr>
                                        <p:cTn id="25" dur="500"/>
                                        <p:tgtEl>
                                          <p:spTgt spid="175145"/>
                                        </p:tgtEl>
                                      </p:cBhvr>
                                    </p:animEffect>
                                  </p:childTnLst>
                                </p:cTn>
                              </p:par>
                            </p:childTnLst>
                          </p:cTn>
                        </p:par>
                        <p:par>
                          <p:cTn id="26" fill="hold">
                            <p:stCondLst>
                              <p:cond delay="500"/>
                            </p:stCondLst>
                            <p:childTnLst>
                              <p:par>
                                <p:cTn id="27" presetID="22" presetClass="entr" presetSubtype="4" fill="hold" grpId="0" nodeType="afterEffect">
                                  <p:stCondLst>
                                    <p:cond delay="0"/>
                                  </p:stCondLst>
                                  <p:childTnLst>
                                    <p:set>
                                      <p:cBhvr>
                                        <p:cTn id="28" dur="1" fill="hold">
                                          <p:stCondLst>
                                            <p:cond delay="0"/>
                                          </p:stCondLst>
                                        </p:cTn>
                                        <p:tgtEl>
                                          <p:spTgt spid="175139"/>
                                        </p:tgtEl>
                                        <p:attrNameLst>
                                          <p:attrName>style.visibility</p:attrName>
                                        </p:attrNameLst>
                                      </p:cBhvr>
                                      <p:to>
                                        <p:strVal val="visible"/>
                                      </p:to>
                                    </p:set>
                                    <p:animEffect transition="in" filter="wipe(down)">
                                      <p:cBhvr>
                                        <p:cTn id="29" dur="500"/>
                                        <p:tgtEl>
                                          <p:spTgt spid="175139"/>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xit" presetSubtype="0" fill="hold" grpId="1" nodeType="clickEffect">
                                  <p:stCondLst>
                                    <p:cond delay="0"/>
                                  </p:stCondLst>
                                  <p:childTnLst>
                                    <p:animEffect transition="out" filter="fade">
                                      <p:cBhvr>
                                        <p:cTn id="33" dur="500"/>
                                        <p:tgtEl>
                                          <p:spTgt spid="175151"/>
                                        </p:tgtEl>
                                      </p:cBhvr>
                                    </p:animEffect>
                                    <p:set>
                                      <p:cBhvr>
                                        <p:cTn id="34" dur="1" fill="hold">
                                          <p:stCondLst>
                                            <p:cond delay="499"/>
                                          </p:stCondLst>
                                        </p:cTn>
                                        <p:tgtEl>
                                          <p:spTgt spid="175151"/>
                                        </p:tgtEl>
                                        <p:attrNameLst>
                                          <p:attrName>style.visibility</p:attrName>
                                        </p:attrNameLst>
                                      </p:cBhvr>
                                      <p:to>
                                        <p:strVal val="hidden"/>
                                      </p:to>
                                    </p:set>
                                  </p:childTnLst>
                                </p:cTn>
                              </p:par>
                              <p:par>
                                <p:cTn id="35" presetID="10" presetClass="entr" presetSubtype="0" fill="hold" grpId="0" nodeType="withEffect">
                                  <p:stCondLst>
                                    <p:cond delay="0"/>
                                  </p:stCondLst>
                                  <p:childTnLst>
                                    <p:set>
                                      <p:cBhvr>
                                        <p:cTn id="36" dur="1" fill="hold">
                                          <p:stCondLst>
                                            <p:cond delay="0"/>
                                          </p:stCondLst>
                                        </p:cTn>
                                        <p:tgtEl>
                                          <p:spTgt spid="175152"/>
                                        </p:tgtEl>
                                        <p:attrNameLst>
                                          <p:attrName>style.visibility</p:attrName>
                                        </p:attrNameLst>
                                      </p:cBhvr>
                                      <p:to>
                                        <p:strVal val="visible"/>
                                      </p:to>
                                    </p:set>
                                    <p:animEffect transition="in" filter="fade">
                                      <p:cBhvr>
                                        <p:cTn id="37" dur="500"/>
                                        <p:tgtEl>
                                          <p:spTgt spid="175152"/>
                                        </p:tgtEl>
                                      </p:cBhvr>
                                    </p:animEffect>
                                  </p:childTnLst>
                                </p:cTn>
                              </p:par>
                            </p:childTnLst>
                          </p:cTn>
                        </p:par>
                        <p:par>
                          <p:cTn id="38" fill="hold">
                            <p:stCondLst>
                              <p:cond delay="500"/>
                            </p:stCondLst>
                            <p:childTnLst>
                              <p:par>
                                <p:cTn id="39" presetID="22" presetClass="entr" presetSubtype="1" fill="hold" grpId="0" nodeType="afterEffect">
                                  <p:stCondLst>
                                    <p:cond delay="0"/>
                                  </p:stCondLst>
                                  <p:childTnLst>
                                    <p:set>
                                      <p:cBhvr>
                                        <p:cTn id="40" dur="1" fill="hold">
                                          <p:stCondLst>
                                            <p:cond delay="0"/>
                                          </p:stCondLst>
                                        </p:cTn>
                                        <p:tgtEl>
                                          <p:spTgt spid="175146"/>
                                        </p:tgtEl>
                                        <p:attrNameLst>
                                          <p:attrName>style.visibility</p:attrName>
                                        </p:attrNameLst>
                                      </p:cBhvr>
                                      <p:to>
                                        <p:strVal val="visible"/>
                                      </p:to>
                                    </p:set>
                                    <p:animEffect transition="in" filter="wipe(up)">
                                      <p:cBhvr>
                                        <p:cTn id="41" dur="500"/>
                                        <p:tgtEl>
                                          <p:spTgt spid="175146"/>
                                        </p:tgtEl>
                                      </p:cBhvr>
                                    </p:animEffect>
                                  </p:childTnLst>
                                </p:cTn>
                              </p:par>
                            </p:childTnLst>
                          </p:cTn>
                        </p:par>
                        <p:par>
                          <p:cTn id="42" fill="hold">
                            <p:stCondLst>
                              <p:cond delay="1000"/>
                            </p:stCondLst>
                            <p:childTnLst>
                              <p:par>
                                <p:cTn id="43" presetID="22" presetClass="entr" presetSubtype="1" fill="hold" grpId="0" nodeType="afterEffect">
                                  <p:stCondLst>
                                    <p:cond delay="0"/>
                                  </p:stCondLst>
                                  <p:childTnLst>
                                    <p:set>
                                      <p:cBhvr>
                                        <p:cTn id="44" dur="1" fill="hold">
                                          <p:stCondLst>
                                            <p:cond delay="0"/>
                                          </p:stCondLst>
                                        </p:cTn>
                                        <p:tgtEl>
                                          <p:spTgt spid="175142"/>
                                        </p:tgtEl>
                                        <p:attrNameLst>
                                          <p:attrName>style.visibility</p:attrName>
                                        </p:attrNameLst>
                                      </p:cBhvr>
                                      <p:to>
                                        <p:strVal val="visible"/>
                                      </p:to>
                                    </p:set>
                                    <p:animEffect transition="in" filter="wipe(up)">
                                      <p:cBhvr>
                                        <p:cTn id="45" dur="500"/>
                                        <p:tgtEl>
                                          <p:spTgt spid="175142"/>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xit" presetSubtype="0" fill="hold" grpId="1" nodeType="clickEffect">
                                  <p:stCondLst>
                                    <p:cond delay="0"/>
                                  </p:stCondLst>
                                  <p:childTnLst>
                                    <p:animEffect transition="out" filter="fade">
                                      <p:cBhvr>
                                        <p:cTn id="49" dur="500"/>
                                        <p:tgtEl>
                                          <p:spTgt spid="175152"/>
                                        </p:tgtEl>
                                      </p:cBhvr>
                                    </p:animEffect>
                                    <p:set>
                                      <p:cBhvr>
                                        <p:cTn id="50" dur="1" fill="hold">
                                          <p:stCondLst>
                                            <p:cond delay="499"/>
                                          </p:stCondLst>
                                        </p:cTn>
                                        <p:tgtEl>
                                          <p:spTgt spid="175152"/>
                                        </p:tgtEl>
                                        <p:attrNameLst>
                                          <p:attrName>style.visibility</p:attrName>
                                        </p:attrNameLst>
                                      </p:cBhvr>
                                      <p:to>
                                        <p:strVal val="hidden"/>
                                      </p:to>
                                    </p:set>
                                  </p:childTnLst>
                                </p:cTn>
                              </p:par>
                              <p:par>
                                <p:cTn id="51" presetID="10" presetClass="entr" presetSubtype="0" fill="hold" grpId="0" nodeType="withEffect">
                                  <p:stCondLst>
                                    <p:cond delay="0"/>
                                  </p:stCondLst>
                                  <p:childTnLst>
                                    <p:set>
                                      <p:cBhvr>
                                        <p:cTn id="52" dur="1" fill="hold">
                                          <p:stCondLst>
                                            <p:cond delay="0"/>
                                          </p:stCondLst>
                                        </p:cTn>
                                        <p:tgtEl>
                                          <p:spTgt spid="175153"/>
                                        </p:tgtEl>
                                        <p:attrNameLst>
                                          <p:attrName>style.visibility</p:attrName>
                                        </p:attrNameLst>
                                      </p:cBhvr>
                                      <p:to>
                                        <p:strVal val="visible"/>
                                      </p:to>
                                    </p:set>
                                    <p:animEffect transition="in" filter="fade">
                                      <p:cBhvr>
                                        <p:cTn id="53" dur="500"/>
                                        <p:tgtEl>
                                          <p:spTgt spid="175153"/>
                                        </p:tgtEl>
                                      </p:cBhvr>
                                    </p:animEffect>
                                  </p:childTnLst>
                                </p:cTn>
                              </p:par>
                            </p:childTnLst>
                          </p:cTn>
                        </p:par>
                        <p:par>
                          <p:cTn id="54" fill="hold">
                            <p:stCondLst>
                              <p:cond delay="500"/>
                            </p:stCondLst>
                            <p:childTnLst>
                              <p:par>
                                <p:cTn id="55" presetID="22" presetClass="entr" presetSubtype="1" fill="hold" grpId="0" nodeType="afterEffect">
                                  <p:stCondLst>
                                    <p:cond delay="0"/>
                                  </p:stCondLst>
                                  <p:childTnLst>
                                    <p:set>
                                      <p:cBhvr>
                                        <p:cTn id="56" dur="1" fill="hold">
                                          <p:stCondLst>
                                            <p:cond delay="0"/>
                                          </p:stCondLst>
                                        </p:cTn>
                                        <p:tgtEl>
                                          <p:spTgt spid="175148"/>
                                        </p:tgtEl>
                                        <p:attrNameLst>
                                          <p:attrName>style.visibility</p:attrName>
                                        </p:attrNameLst>
                                      </p:cBhvr>
                                      <p:to>
                                        <p:strVal val="visible"/>
                                      </p:to>
                                    </p:set>
                                    <p:animEffect transition="in" filter="wipe(up)">
                                      <p:cBhvr>
                                        <p:cTn id="57" dur="500"/>
                                        <p:tgtEl>
                                          <p:spTgt spid="175148"/>
                                        </p:tgtEl>
                                      </p:cBhvr>
                                    </p:animEffect>
                                  </p:childTnLst>
                                </p:cTn>
                              </p:par>
                            </p:childTnLst>
                          </p:cTn>
                        </p:par>
                        <p:par>
                          <p:cTn id="58" fill="hold">
                            <p:stCondLst>
                              <p:cond delay="1000"/>
                            </p:stCondLst>
                            <p:childTnLst>
                              <p:par>
                                <p:cTn id="59" presetID="22" presetClass="entr" presetSubtype="1" fill="hold" grpId="0" nodeType="afterEffect">
                                  <p:stCondLst>
                                    <p:cond delay="0"/>
                                  </p:stCondLst>
                                  <p:childTnLst>
                                    <p:set>
                                      <p:cBhvr>
                                        <p:cTn id="60" dur="1" fill="hold">
                                          <p:stCondLst>
                                            <p:cond delay="0"/>
                                          </p:stCondLst>
                                        </p:cTn>
                                        <p:tgtEl>
                                          <p:spTgt spid="175147"/>
                                        </p:tgtEl>
                                        <p:attrNameLst>
                                          <p:attrName>style.visibility</p:attrName>
                                        </p:attrNameLst>
                                      </p:cBhvr>
                                      <p:to>
                                        <p:strVal val="visible"/>
                                      </p:to>
                                    </p:set>
                                    <p:animEffect transition="in" filter="wipe(up)">
                                      <p:cBhvr>
                                        <p:cTn id="61" dur="500"/>
                                        <p:tgtEl>
                                          <p:spTgt spid="175147"/>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xit" presetSubtype="0" fill="hold" grpId="1" nodeType="clickEffect">
                                  <p:stCondLst>
                                    <p:cond delay="0"/>
                                  </p:stCondLst>
                                  <p:childTnLst>
                                    <p:animEffect transition="out" filter="fade">
                                      <p:cBhvr>
                                        <p:cTn id="65" dur="500"/>
                                        <p:tgtEl>
                                          <p:spTgt spid="175153"/>
                                        </p:tgtEl>
                                      </p:cBhvr>
                                    </p:animEffect>
                                    <p:set>
                                      <p:cBhvr>
                                        <p:cTn id="66" dur="1" fill="hold">
                                          <p:stCondLst>
                                            <p:cond delay="499"/>
                                          </p:stCondLst>
                                        </p:cTn>
                                        <p:tgtEl>
                                          <p:spTgt spid="175153"/>
                                        </p:tgtEl>
                                        <p:attrNameLst>
                                          <p:attrName>style.visibility</p:attrName>
                                        </p:attrNameLst>
                                      </p:cBhvr>
                                      <p:to>
                                        <p:strVal val="hidden"/>
                                      </p:to>
                                    </p:set>
                                  </p:childTnLst>
                                </p:cTn>
                              </p:par>
                              <p:par>
                                <p:cTn id="67" presetID="10" presetClass="entr" presetSubtype="0" fill="hold" grpId="0" nodeType="withEffect">
                                  <p:stCondLst>
                                    <p:cond delay="0"/>
                                  </p:stCondLst>
                                  <p:childTnLst>
                                    <p:set>
                                      <p:cBhvr>
                                        <p:cTn id="68" dur="1" fill="hold">
                                          <p:stCondLst>
                                            <p:cond delay="0"/>
                                          </p:stCondLst>
                                        </p:cTn>
                                        <p:tgtEl>
                                          <p:spTgt spid="175154"/>
                                        </p:tgtEl>
                                        <p:attrNameLst>
                                          <p:attrName>style.visibility</p:attrName>
                                        </p:attrNameLst>
                                      </p:cBhvr>
                                      <p:to>
                                        <p:strVal val="visible"/>
                                      </p:to>
                                    </p:set>
                                    <p:animEffect transition="in" filter="fade">
                                      <p:cBhvr>
                                        <p:cTn id="69" dur="500"/>
                                        <p:tgtEl>
                                          <p:spTgt spid="175154"/>
                                        </p:tgtEl>
                                      </p:cBhvr>
                                    </p:animEffect>
                                  </p:childTnLst>
                                </p:cTn>
                              </p:par>
                            </p:childTnLst>
                          </p:cTn>
                        </p:par>
                        <p:par>
                          <p:cTn id="70" fill="hold">
                            <p:stCondLst>
                              <p:cond delay="500"/>
                            </p:stCondLst>
                            <p:childTnLst>
                              <p:par>
                                <p:cTn id="71" presetID="22" presetClass="entr" presetSubtype="1" fill="hold" grpId="0" nodeType="afterEffect">
                                  <p:stCondLst>
                                    <p:cond delay="0"/>
                                  </p:stCondLst>
                                  <p:childTnLst>
                                    <p:set>
                                      <p:cBhvr>
                                        <p:cTn id="72" dur="1" fill="hold">
                                          <p:stCondLst>
                                            <p:cond delay="0"/>
                                          </p:stCondLst>
                                        </p:cTn>
                                        <p:tgtEl>
                                          <p:spTgt spid="175150"/>
                                        </p:tgtEl>
                                        <p:attrNameLst>
                                          <p:attrName>style.visibility</p:attrName>
                                        </p:attrNameLst>
                                      </p:cBhvr>
                                      <p:to>
                                        <p:strVal val="visible"/>
                                      </p:to>
                                    </p:set>
                                    <p:animEffect transition="in" filter="wipe(up)">
                                      <p:cBhvr>
                                        <p:cTn id="73" dur="500"/>
                                        <p:tgtEl>
                                          <p:spTgt spid="175150"/>
                                        </p:tgtEl>
                                      </p:cBhvr>
                                    </p:animEffect>
                                  </p:childTnLst>
                                </p:cTn>
                              </p:par>
                            </p:childTnLst>
                          </p:cTn>
                        </p:par>
                        <p:par>
                          <p:cTn id="74" fill="hold">
                            <p:stCondLst>
                              <p:cond delay="1000"/>
                            </p:stCondLst>
                            <p:childTnLst>
                              <p:par>
                                <p:cTn id="75" presetID="22" presetClass="entr" presetSubtype="1" fill="hold" grpId="0" nodeType="afterEffect">
                                  <p:stCondLst>
                                    <p:cond delay="0"/>
                                  </p:stCondLst>
                                  <p:childTnLst>
                                    <p:set>
                                      <p:cBhvr>
                                        <p:cTn id="76" dur="1" fill="hold">
                                          <p:stCondLst>
                                            <p:cond delay="0"/>
                                          </p:stCondLst>
                                        </p:cTn>
                                        <p:tgtEl>
                                          <p:spTgt spid="175149"/>
                                        </p:tgtEl>
                                        <p:attrNameLst>
                                          <p:attrName>style.visibility</p:attrName>
                                        </p:attrNameLst>
                                      </p:cBhvr>
                                      <p:to>
                                        <p:strVal val="visible"/>
                                      </p:to>
                                    </p:set>
                                    <p:animEffect transition="in" filter="wipe(up)">
                                      <p:cBhvr>
                                        <p:cTn id="77" dur="500"/>
                                        <p:tgtEl>
                                          <p:spTgt spid="1751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137" grpId="0"/>
      <p:bldP spid="175138" grpId="0"/>
      <p:bldP spid="175139" grpId="0"/>
      <p:bldP spid="175142" grpId="0"/>
      <p:bldP spid="175144" grpId="0" animBg="1"/>
      <p:bldP spid="175145" grpId="0" animBg="1"/>
      <p:bldP spid="175146" grpId="0" animBg="1"/>
      <p:bldP spid="175147" grpId="0"/>
      <p:bldP spid="175148" grpId="0" animBg="1"/>
      <p:bldP spid="175149" grpId="0"/>
      <p:bldP spid="175150" grpId="0" animBg="1"/>
      <p:bldP spid="175151" grpId="0" animBg="1"/>
      <p:bldP spid="175151" grpId="1" animBg="1"/>
      <p:bldP spid="175152" grpId="0" animBg="1"/>
      <p:bldP spid="175152" grpId="1" animBg="1"/>
      <p:bldP spid="175153" grpId="0" animBg="1"/>
      <p:bldP spid="175153" grpId="1" animBg="1"/>
      <p:bldP spid="175154" grpId="0" animBg="1"/>
    </p:bldLst>
  </p:timing>
</p:sld>
</file>

<file path=ppt/theme/theme1.xml><?xml version="1.0" encoding="utf-8"?>
<a:theme xmlns:a="http://schemas.openxmlformats.org/drawingml/2006/main" name="nhs">
  <a:themeElements>
    <a:clrScheme name="">
      <a:dk1>
        <a:srgbClr val="000000"/>
      </a:dk1>
      <a:lt1>
        <a:srgbClr val="FFFFFF"/>
      </a:lt1>
      <a:dk2>
        <a:srgbClr val="092869"/>
      </a:dk2>
      <a:lt2>
        <a:srgbClr val="FFFFFF"/>
      </a:lt2>
      <a:accent1>
        <a:srgbClr val="5D719C"/>
      </a:accent1>
      <a:accent2>
        <a:srgbClr val="3333CC"/>
      </a:accent2>
      <a:accent3>
        <a:srgbClr val="AAACB9"/>
      </a:accent3>
      <a:accent4>
        <a:srgbClr val="DADADA"/>
      </a:accent4>
      <a:accent5>
        <a:srgbClr val="B6BBCB"/>
      </a:accent5>
      <a:accent6>
        <a:srgbClr val="2D2DB9"/>
      </a:accent6>
      <a:hlink>
        <a:srgbClr val="CCCCFF"/>
      </a:hlink>
      <a:folHlink>
        <a:srgbClr val="B2B2B2"/>
      </a:folHlink>
    </a:clrScheme>
    <a:fontScheme name="Powerpoint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en-GB" sz="24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en-GB" sz="24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Powerpoint 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owerpoint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owerpoint 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owerpoint 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owerpoint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owerpoint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owerpoint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NHS Scotland background</Template>
  <TotalTime>889</TotalTime>
  <Words>1541</Words>
  <Application>Microsoft Office PowerPoint</Application>
  <PresentationFormat>On-screen Show (4:3)</PresentationFormat>
  <Paragraphs>149</Paragraphs>
  <Slides>11</Slides>
  <Notes>11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nhs</vt:lpstr>
      <vt:lpstr>Chart</vt:lpstr>
      <vt:lpstr>Slide 1</vt:lpstr>
      <vt:lpstr>Slide 2</vt:lpstr>
      <vt:lpstr>Slide 3</vt:lpstr>
      <vt:lpstr>Slide 4</vt:lpstr>
      <vt:lpstr>Populations</vt:lpstr>
      <vt:lpstr>Slide 6</vt:lpstr>
      <vt:lpstr>Slide 7</vt:lpstr>
      <vt:lpstr>Slide 8</vt:lpstr>
      <vt:lpstr>Slide 9</vt:lpstr>
      <vt:lpstr>Slide 10</vt:lpstr>
      <vt:lpstr>Slide 11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Clinical Accreditation  </dc:title>
  <dc:creator>Kyaw Swa</dc:creator>
  <cp:lastModifiedBy>NHS Highland</cp:lastModifiedBy>
  <cp:revision>58</cp:revision>
  <dcterms:created xsi:type="dcterms:W3CDTF">2010-11-08T12:00:39Z</dcterms:created>
  <dcterms:modified xsi:type="dcterms:W3CDTF">2010-11-11T13:15:26Z</dcterms:modified>
</cp:coreProperties>
</file>