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13" r:id="rId2"/>
    <p:sldId id="314" r:id="rId3"/>
    <p:sldId id="315" r:id="rId4"/>
    <p:sldId id="303" r:id="rId5"/>
    <p:sldId id="307" r:id="rId6"/>
    <p:sldId id="311" r:id="rId7"/>
    <p:sldId id="310" r:id="rId8"/>
    <p:sldId id="304" r:id="rId9"/>
    <p:sldId id="305" r:id="rId10"/>
    <p:sldId id="299" r:id="rId11"/>
    <p:sldId id="312" r:id="rId12"/>
    <p:sldId id="309" r:id="rId13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4400" kern="1200">
        <a:solidFill>
          <a:schemeClr val="tx2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400" kern="1200">
        <a:solidFill>
          <a:schemeClr val="tx2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400" kern="1200">
        <a:solidFill>
          <a:schemeClr val="tx2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400" kern="1200">
        <a:solidFill>
          <a:schemeClr val="tx2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400" kern="1200">
        <a:solidFill>
          <a:schemeClr val="tx2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4400" kern="1200">
        <a:solidFill>
          <a:schemeClr val="tx2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4400" kern="1200">
        <a:solidFill>
          <a:schemeClr val="tx2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4400" kern="1200">
        <a:solidFill>
          <a:schemeClr val="tx2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4400" kern="1200">
        <a:solidFill>
          <a:schemeClr val="tx2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im Sherval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442" autoAdjust="0"/>
    <p:restoredTop sz="94660"/>
  </p:normalViewPr>
  <p:slideViewPr>
    <p:cSldViewPr>
      <p:cViewPr varScale="1">
        <p:scale>
          <a:sx n="71" d="100"/>
          <a:sy n="71" d="100"/>
        </p:scale>
        <p:origin x="-108" y="-3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91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1DBB9013-3470-4A27-BE37-DFDECBEED28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4340" name="Rectangle 4"/>
          <p:cNvSpPr>
            <a:spLocks noGrp="1" noRo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317951CB-9033-4F0A-958F-732A04D47B4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DC4697E-F979-4726-80C2-ABA7770FB869}" type="slidenum">
              <a:rPr lang="en-GB" smtClean="0">
                <a:cs typeface="Arial" charset="0"/>
              </a:rPr>
              <a:pPr/>
              <a:t>4</a:t>
            </a:fld>
            <a:endParaRPr lang="en-GB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smtClean="0"/>
              <a:t>Polish people are the single largest group born outside the UK – the vast majority moving to Scotland since 2001. Note that over a third of people were born in countries not on this list.</a:t>
            </a:r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68C033-EC8D-4127-926B-50968BE7CFD1}" type="slidenum">
              <a:rPr lang="en-GB" smtClean="0">
                <a:cs typeface="Arial" charset="0"/>
              </a:rPr>
              <a:pPr/>
              <a:t>5</a:t>
            </a:fld>
            <a:endParaRPr lang="en-GB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44C1B9-FB78-405E-8730-71C34C9E1785}" type="slidenum">
              <a:rPr lang="en-GB" smtClean="0">
                <a:cs typeface="Arial" charset="0"/>
              </a:rPr>
              <a:pPr/>
              <a:t>8</a:t>
            </a:fld>
            <a:endParaRPr lang="en-GB" smtClean="0">
              <a:cs typeface="Arial" charset="0"/>
            </a:endParaRPr>
          </a:p>
        </p:txBody>
      </p:sp>
      <p:sp>
        <p:nvSpPr>
          <p:cNvPr id="25602" name="Rectangle 2"/>
          <p:cNvSpPr>
            <a:spLocks noGrp="1" noRo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smtClean="0"/>
              <a:t>Look at low proportion of White Scottish in Edinburgh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1" name="Rectangle 2"/>
          <p:cNvSpPr>
            <a:spLocks noGrp="1" noRo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3824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GB" smtClean="0"/>
              <a:t>Crude comparison because I attempted to group ethnicity categories in SOARIAN to provide rough compatibility with Census. 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3" name="Rectangle 2"/>
          <p:cNvSpPr>
            <a:spLocks noGrp="1" noRo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413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GB" smtClean="0"/>
              <a:t>More detailed breakdown of ethnicities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076218-A9E5-46B0-9101-5D067E5DED0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D0FAA7-AA1D-4471-8D7D-3297986E107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0"/>
            <a:ext cx="2171700" cy="6126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362700" cy="6126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464685-BFAE-4FFD-B838-70890A0DAAD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E90C26-60F8-4501-99C3-5FA070AF30A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2AE042-8D6C-4D25-A5A0-1E6467FCCC3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8A285B-6FA5-4A6C-9B5F-C9AFF8A1B2B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994309-8293-44E0-B017-CC8DEEB60C3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4215A2-66BA-4B50-B660-548FD6D1B23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88C0B0-B9F1-4D20-BB62-14A768CB953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13252E-CDF5-48DC-8290-2E4BD3A497B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5F8506-24B6-4916-BFC8-4E5338A208F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44C0AB-46FC-416D-98CF-88347FB4627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9D4A66F0-AF93-4AA3-BEC6-3083560BE16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entury Gothic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entury Gothic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entury Gothic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entury Gothic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entury Gothic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entury Gothic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entury Gothic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entury Gothic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Ethnicity- why it matters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mtClean="0"/>
              <a:t>DRS in-service training day</a:t>
            </a:r>
          </a:p>
          <a:p>
            <a:r>
              <a:rPr lang="en-GB" sz="2400" smtClean="0"/>
              <a:t>12</a:t>
            </a:r>
            <a:r>
              <a:rPr lang="en-GB" sz="2400" baseline="30000" smtClean="0"/>
              <a:t>th</a:t>
            </a:r>
            <a:r>
              <a:rPr lang="en-GB" sz="2400" smtClean="0"/>
              <a:t> November 2013</a:t>
            </a:r>
          </a:p>
          <a:p>
            <a:r>
              <a:rPr lang="en-GB" sz="2400" smtClean="0"/>
              <a:t>Dr Joy Tomlinson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4932" name="Object 4"/>
          <p:cNvGraphicFramePr>
            <a:graphicFrameLocks noChangeAspect="1"/>
          </p:cNvGraphicFramePr>
          <p:nvPr/>
        </p:nvGraphicFramePr>
        <p:xfrm>
          <a:off x="3298825" y="0"/>
          <a:ext cx="5845175" cy="6858000"/>
        </p:xfrm>
        <a:graphic>
          <a:graphicData uri="http://schemas.openxmlformats.org/presentationml/2006/ole">
            <p:oleObj spid="_x0000_s124932" name="Chart" r:id="rId4" imgW="5610225" imgH="6581775" progId="Excel.Sheet.8">
              <p:embed/>
            </p:oleObj>
          </a:graphicData>
        </a:graphic>
      </p:graphicFrame>
      <p:sp>
        <p:nvSpPr>
          <p:cNvPr id="124933" name="TextBox 33"/>
          <p:cNvSpPr txBox="1">
            <a:spLocks noChangeArrowheads="1"/>
          </p:cNvSpPr>
          <p:nvPr/>
        </p:nvSpPr>
        <p:spPr bwMode="auto">
          <a:xfrm>
            <a:off x="0" y="0"/>
            <a:ext cx="3348038" cy="3441700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200">
                <a:latin typeface="Century Gothic" pitchFamily="34" charset="0"/>
              </a:rPr>
              <a:t>Compared to Lothian, the SOARIAN database shows a higher proportion of Asian and mixed ethnicity patients – diabetes prevalence is higher among some ethnic groups notably South Asians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9298" name="Group 34"/>
          <p:cNvGraphicFramePr>
            <a:graphicFrameLocks noGrp="1"/>
          </p:cNvGraphicFramePr>
          <p:nvPr/>
        </p:nvGraphicFramePr>
        <p:xfrm>
          <a:off x="179388" y="1628775"/>
          <a:ext cx="8748712" cy="4159250"/>
        </p:xfrm>
        <a:graphic>
          <a:graphicData uri="http://schemas.openxmlformats.org/drawingml/2006/table">
            <a:tbl>
              <a:tblPr/>
              <a:tblGrid>
                <a:gridCol w="1912937"/>
                <a:gridCol w="1360488"/>
                <a:gridCol w="1368425"/>
                <a:gridCol w="1373187"/>
                <a:gridCol w="1363663"/>
                <a:gridCol w="1370012"/>
              </a:tblGrid>
              <a:tr h="1881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All white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Mixed/multiple ethnic groups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All Asian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All African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All Caribbean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Scotland 2011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96.0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0.6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2.7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0.6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0.1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45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Lothian 2011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94.3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1.1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3.7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0.6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0.2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18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SOARIAN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90.6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4.3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4.5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0.6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0.03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9290" name="TextBox 33"/>
          <p:cNvSpPr txBox="1">
            <a:spLocks noChangeArrowheads="1"/>
          </p:cNvSpPr>
          <p:nvPr/>
        </p:nvSpPr>
        <p:spPr bwMode="auto">
          <a:xfrm>
            <a:off x="0" y="0"/>
            <a:ext cx="7596188" cy="14319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200">
                <a:latin typeface="Century Gothic" pitchFamily="34" charset="0"/>
              </a:rPr>
              <a:t>Compared to Lothian, the SOARIAN database shows a higher proportion of Asian and mixed ethnicity patients – diabetes prevalence is higher among some ethnic groups notably South Asians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8431" name="Group 191"/>
          <p:cNvGraphicFramePr>
            <a:graphicFrameLocks noGrp="1"/>
          </p:cNvGraphicFramePr>
          <p:nvPr/>
        </p:nvGraphicFramePr>
        <p:xfrm>
          <a:off x="250825" y="188913"/>
          <a:ext cx="7848600" cy="6502400"/>
        </p:xfrm>
        <a:graphic>
          <a:graphicData uri="http://schemas.openxmlformats.org/drawingml/2006/table">
            <a:tbl>
              <a:tblPr/>
              <a:tblGrid>
                <a:gridCol w="3762375"/>
                <a:gridCol w="1362075"/>
                <a:gridCol w="1362075"/>
                <a:gridCol w="1362075"/>
              </a:tblGrid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Scotland %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Lothian %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SOARIAN %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23838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White: Scottish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83.95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77.75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73.13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White: Other British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7.88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9.63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12.37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White: Irish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1.02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1.34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0.61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38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White: Other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3.16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5.66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4.44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Mixed/multiple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0.64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1.10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4.31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071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Asian, Asian Scottish or Asian British: Pakistani, Pakistani Scottish or Pakistani British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0.93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0.95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1.86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912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Asian, Asian Scottish or Asian British: Indian, Indian Scottish or Indian British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0.62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0.91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1.10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341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Asian, Asian Scottish or Asian British: Bangladeshi, Bangladeshi Scottish or Bangladeshi British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0.07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0.16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0.28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7538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Asian, Asian Scottish or Asian British: Chinese, Chinese Scottish or Chinese British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0.64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1.07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0.57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Asian, Asian Scottish or Asian British: Other Asian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0.40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0.63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0.67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African: African, African Scottish or African British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0.55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0.62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0.53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38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African: Other African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0.01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0.02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0.10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Caribbean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0.12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0.16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0.03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Why does it matter?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mtClean="0"/>
              <a:t>DRIVE UK study </a:t>
            </a:r>
            <a:r>
              <a:rPr lang="en-GB" sz="2400" smtClean="0"/>
              <a:t>(2 cohorts, Yorkshire &amp; London), 50,285 people-</a:t>
            </a:r>
            <a:r>
              <a:rPr lang="en-GB" smtClean="0"/>
              <a:t> </a:t>
            </a:r>
            <a:r>
              <a:rPr lang="en-GB" sz="2000" smtClean="0"/>
              <a:t>March 2012</a:t>
            </a:r>
            <a:r>
              <a:rPr lang="en-GB" smtClean="0"/>
              <a:t>. </a:t>
            </a:r>
          </a:p>
          <a:p>
            <a:pPr lvl="1">
              <a:lnSpc>
                <a:spcPct val="90000"/>
              </a:lnSpc>
            </a:pPr>
            <a:r>
              <a:rPr lang="en-GB" smtClean="0"/>
              <a:t>Prevalence of any DR</a:t>
            </a:r>
          </a:p>
          <a:p>
            <a:pPr lvl="2">
              <a:lnSpc>
                <a:spcPct val="90000"/>
              </a:lnSpc>
            </a:pPr>
            <a:r>
              <a:rPr lang="en-GB" smtClean="0"/>
              <a:t>38% prevalence in White Europeans</a:t>
            </a:r>
          </a:p>
          <a:p>
            <a:pPr lvl="2">
              <a:lnSpc>
                <a:spcPct val="90000"/>
              </a:lnSpc>
            </a:pPr>
            <a:r>
              <a:rPr lang="en-GB" smtClean="0"/>
              <a:t>52% in Afro/Afro-caribbeans </a:t>
            </a:r>
          </a:p>
          <a:p>
            <a:pPr lvl="2">
              <a:lnSpc>
                <a:spcPct val="90000"/>
              </a:lnSpc>
            </a:pPr>
            <a:r>
              <a:rPr lang="en-GB" smtClean="0"/>
              <a:t>43% in South Asians</a:t>
            </a:r>
          </a:p>
          <a:p>
            <a:pPr lvl="1">
              <a:lnSpc>
                <a:spcPct val="90000"/>
              </a:lnSpc>
            </a:pPr>
            <a:r>
              <a:rPr lang="en-GB" smtClean="0"/>
              <a:t>STDR</a:t>
            </a:r>
          </a:p>
          <a:p>
            <a:pPr lvl="2">
              <a:lnSpc>
                <a:spcPct val="90000"/>
              </a:lnSpc>
            </a:pPr>
            <a:r>
              <a:rPr lang="en-GB" smtClean="0"/>
              <a:t>5.5% in White Europeans</a:t>
            </a:r>
          </a:p>
          <a:p>
            <a:pPr lvl="2">
              <a:lnSpc>
                <a:spcPct val="90000"/>
              </a:lnSpc>
            </a:pPr>
            <a:r>
              <a:rPr lang="en-GB" smtClean="0"/>
              <a:t>11.5% in Afro/Afro-Carribbeans</a:t>
            </a:r>
          </a:p>
          <a:p>
            <a:pPr lvl="2">
              <a:lnSpc>
                <a:spcPct val="90000"/>
              </a:lnSpc>
            </a:pPr>
            <a:r>
              <a:rPr lang="en-GB" smtClean="0"/>
              <a:t>10.3% in South Asians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2341" name="Object 5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142341" name="Chart" r:id="rId3" imgW="6648416" imgH="4514755" progId="Excel.Chart.8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C0C0C0"/>
          </a:solidFill>
        </p:spPr>
        <p:txBody>
          <a:bodyPr/>
          <a:lstStyle/>
          <a:p>
            <a:pPr algn="l" eaLnBrk="1" hangingPunct="1"/>
            <a:r>
              <a:rPr lang="en-GB" sz="2400" smtClean="0"/>
              <a:t>Over time, Scotland is becoming more diverse. But there is no easy summary. Identity, ethnicity and place of birth tell different aspects of a story.</a:t>
            </a:r>
            <a:r>
              <a:rPr lang="en-GB" sz="2800" smtClean="0"/>
              <a:t> </a:t>
            </a:r>
          </a:p>
        </p:txBody>
      </p:sp>
      <p:graphicFrame>
        <p:nvGraphicFramePr>
          <p:cNvPr id="134147" name="Group 3"/>
          <p:cNvGraphicFramePr>
            <a:graphicFrameLocks noGrp="1"/>
          </p:cNvGraphicFramePr>
          <p:nvPr>
            <p:ph idx="1"/>
          </p:nvPr>
        </p:nvGraphicFramePr>
        <p:xfrm>
          <a:off x="468313" y="1341438"/>
          <a:ext cx="8229600" cy="5295900"/>
        </p:xfrm>
        <a:graphic>
          <a:graphicData uri="http://schemas.openxmlformats.org/drawingml/2006/table">
            <a:tbl>
              <a:tblPr/>
              <a:tblGrid>
                <a:gridCol w="4119563"/>
                <a:gridCol w="2055812"/>
                <a:gridCol w="2054225"/>
              </a:tblGrid>
              <a:tr h="712788">
                <a:tc gridSpan="3"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People born outside the UK by council area, Scotland, 2001 and 2011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6111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 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Percentage of population born outside the UK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730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 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2001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2011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East Lothian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3.0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5.3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Edinburgh, City of 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8.3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15.9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Midlothian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2.6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4.0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West Lothian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2.9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5.6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Aberdeen City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6.3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15.9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Glasgow City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5.7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12.2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Scotland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3.8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7.0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8244" name="Group 4"/>
          <p:cNvGraphicFramePr>
            <a:graphicFrameLocks noGrp="1"/>
          </p:cNvGraphicFramePr>
          <p:nvPr/>
        </p:nvGraphicFramePr>
        <p:xfrm>
          <a:off x="179388" y="80963"/>
          <a:ext cx="8497887" cy="6807200"/>
        </p:xfrm>
        <a:graphic>
          <a:graphicData uri="http://schemas.openxmlformats.org/drawingml/2006/table">
            <a:tbl>
              <a:tblPr/>
              <a:tblGrid>
                <a:gridCol w="2125662"/>
                <a:gridCol w="2125663"/>
                <a:gridCol w="2120900"/>
                <a:gridCol w="2125662"/>
              </a:tblGrid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Country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Number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Percentage (of people born outside the UK)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Change in number: 2001 to 2011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21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All people born outside the UK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369,000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100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178,000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0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Poland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55,000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15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53,000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</a:tr>
              <a:tr h="17621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India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23,000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6.4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13,000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Republic of Ireland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23,000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6.2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1,000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Germany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22,000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6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4,000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Pakistan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20,000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5.4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7,000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United States of America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16,000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4.3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5,000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621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China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15,000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4.2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12,000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South Africa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11,000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2.9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3,000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Nigeria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9,000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2.6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8,000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Canada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9,000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2.6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1,000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Australia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8,000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2.2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1,000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801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Hong Kong (Special Admin. Region of China)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8,000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2.1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1,000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France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7,000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1.9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2,000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621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Italy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6,000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1.6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1,000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Spain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5,000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1.3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2,000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Other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131,000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35.4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64,000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24"/>
          <p:cNvSpPr>
            <a:spLocks noGrp="1" noChangeArrowheads="1"/>
          </p:cNvSpPr>
          <p:nvPr>
            <p:ph type="title"/>
          </p:nvPr>
        </p:nvSpPr>
        <p:spPr>
          <a:solidFill>
            <a:srgbClr val="C0C0C0"/>
          </a:solidFill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tx1"/>
                </a:solidFill>
                <a:cs typeface="Arial" charset="0"/>
              </a:rPr>
              <a:t>Asian, Asian Scottish or Asian British form the largest non-white group in Scotland</a:t>
            </a:r>
            <a:endParaRPr lang="en-US" smtClean="0"/>
          </a:p>
        </p:txBody>
      </p:sp>
      <p:graphicFrame>
        <p:nvGraphicFramePr>
          <p:cNvPr id="143486" name="Group 12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124450"/>
        </p:xfrm>
        <a:graphic>
          <a:graphicData uri="http://schemas.openxmlformats.org/drawingml/2006/table">
            <a:tbl>
              <a:tblPr/>
              <a:tblGrid>
                <a:gridCol w="2038350"/>
                <a:gridCol w="1711325"/>
                <a:gridCol w="1408113"/>
                <a:gridCol w="768350"/>
                <a:gridCol w="766762"/>
                <a:gridCol w="768350"/>
                <a:gridCol w="768350"/>
              </a:tblGrid>
              <a:tr h="1674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White</a:t>
                      </a: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Mixed or multiple ethnic groups</a:t>
                      </a: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Asian, Asian Scottish or Asian British</a:t>
                      </a: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African</a:t>
                      </a: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Caribbean or Black</a:t>
                      </a: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Other ethnic groups</a:t>
                      </a: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Fife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97.6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0.3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1.6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0.2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0.1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0.1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Grampian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96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0.4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2.1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0.2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0.3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Greater Glasgow &amp; Clyde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92.7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0.4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5.2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1.2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0.2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0.4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Highland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98.7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0.3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0.8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0.1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0.1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0.1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Lanarkshire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98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0.2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1.5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0.2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0.1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0.1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Lothian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94.4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0.6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3.7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0.6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0.2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0.5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Scotland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96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0.4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2.7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0.6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0.1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0.3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40"/>
          <p:cNvSpPr>
            <a:spLocks noGrp="1" noChangeArrowheads="1"/>
          </p:cNvSpPr>
          <p:nvPr>
            <p:ph type="title"/>
          </p:nvPr>
        </p:nvSpPr>
        <p:spPr>
          <a:solidFill>
            <a:srgbClr val="C0C0C0"/>
          </a:solidFill>
        </p:spPr>
        <p:txBody>
          <a:bodyPr/>
          <a:lstStyle/>
          <a:p>
            <a:pPr algn="l" eaLnBrk="1" hangingPunct="1"/>
            <a:r>
              <a:rPr lang="en-GB" smtClean="0"/>
              <a:t>Cities drive diversity but there are different trends across Scotland</a:t>
            </a:r>
          </a:p>
        </p:txBody>
      </p:sp>
      <p:graphicFrame>
        <p:nvGraphicFramePr>
          <p:cNvPr id="21573" name="Group 69"/>
          <p:cNvGraphicFramePr>
            <a:graphicFrameLocks noGrp="1"/>
          </p:cNvGraphicFramePr>
          <p:nvPr>
            <p:ph idx="1"/>
          </p:nvPr>
        </p:nvGraphicFramePr>
        <p:xfrm>
          <a:off x="323850" y="1157288"/>
          <a:ext cx="8640763" cy="5702300"/>
        </p:xfrm>
        <a:graphic>
          <a:graphicData uri="http://schemas.openxmlformats.org/drawingml/2006/table">
            <a:tbl>
              <a:tblPr/>
              <a:tblGrid>
                <a:gridCol w="2262188"/>
                <a:gridCol w="1038225"/>
                <a:gridCol w="1038225"/>
                <a:gridCol w="854075"/>
                <a:gridCol w="890587"/>
                <a:gridCol w="852488"/>
                <a:gridCol w="852487"/>
                <a:gridCol w="852488"/>
              </a:tblGrid>
              <a:tr h="1870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All people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White</a:t>
                      </a:r>
                      <a:endParaRPr kumimoji="0" lang="en-GB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Mixed ormultiple ethnic groups</a:t>
                      </a:r>
                      <a:endParaRPr kumimoji="0" lang="en-GB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Asian, Asian Scottish or Asian British</a:t>
                      </a:r>
                      <a:endParaRPr kumimoji="0" lang="en-GB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African</a:t>
                      </a:r>
                      <a:endParaRPr kumimoji="0" lang="en-GB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Caribbean or Black</a:t>
                      </a:r>
                      <a:endParaRPr kumimoji="0" lang="en-GB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Other ethnic groups</a:t>
                      </a:r>
                      <a:endParaRPr kumimoji="0" lang="en-GB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Fife</a:t>
                      </a:r>
                      <a:endParaRPr kumimoji="0" lang="en-GB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365,198</a:t>
                      </a:r>
                      <a:endParaRPr kumimoji="0" lang="en-GB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356,550</a:t>
                      </a:r>
                      <a:endParaRPr kumimoji="0" lang="en-GB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1,257</a:t>
                      </a:r>
                      <a:endParaRPr kumimoji="0" lang="en-GB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5,748</a:t>
                      </a:r>
                      <a:endParaRPr kumimoji="0" lang="en-GB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704</a:t>
                      </a:r>
                      <a:endParaRPr kumimoji="0" lang="en-GB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422</a:t>
                      </a:r>
                      <a:endParaRPr kumimoji="0" lang="en-GB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517</a:t>
                      </a:r>
                      <a:endParaRPr kumimoji="0" lang="en-GB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Grampian</a:t>
                      </a:r>
                      <a:endParaRPr kumimoji="0" lang="en-GB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569,061</a:t>
                      </a:r>
                      <a:endParaRPr kumimoji="0" lang="en-GB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546,090</a:t>
                      </a:r>
                      <a:endParaRPr kumimoji="0" lang="en-GB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2,491</a:t>
                      </a:r>
                      <a:endParaRPr kumimoji="0" lang="en-GB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12,155</a:t>
                      </a:r>
                      <a:endParaRPr kumimoji="0" lang="en-GB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5,620</a:t>
                      </a:r>
                      <a:endParaRPr kumimoji="0" lang="en-GB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914</a:t>
                      </a:r>
                      <a:endParaRPr kumimoji="0" lang="en-GB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1,791</a:t>
                      </a:r>
                      <a:endParaRPr kumimoji="0" lang="en-GB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16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GG&amp;C</a:t>
                      </a:r>
                      <a:endParaRPr kumimoji="0" lang="en-GB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1,213,408</a:t>
                      </a:r>
                      <a:endParaRPr kumimoji="0" lang="en-GB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1,124,944</a:t>
                      </a:r>
                      <a:endParaRPr kumimoji="0" lang="en-GB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4,694</a:t>
                      </a:r>
                      <a:endParaRPr kumimoji="0" lang="en-GB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62,568</a:t>
                      </a:r>
                      <a:endParaRPr kumimoji="0" lang="en-GB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14,129</a:t>
                      </a:r>
                      <a:endParaRPr kumimoji="0" lang="en-GB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2,170</a:t>
                      </a:r>
                      <a:endParaRPr kumimoji="0" lang="en-GB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4,903</a:t>
                      </a:r>
                      <a:endParaRPr kumimoji="0" lang="en-GB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Highland</a:t>
                      </a:r>
                      <a:endParaRPr kumimoji="0" lang="en-GB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320,298</a:t>
                      </a:r>
                      <a:endParaRPr kumimoji="0" lang="en-GB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316,048</a:t>
                      </a:r>
                      <a:endParaRPr kumimoji="0" lang="en-GB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941</a:t>
                      </a:r>
                      <a:endParaRPr kumimoji="0" lang="en-GB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2,431</a:t>
                      </a:r>
                      <a:endParaRPr kumimoji="0" lang="en-GB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321</a:t>
                      </a:r>
                      <a:endParaRPr kumimoji="0" lang="en-GB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277</a:t>
                      </a:r>
                      <a:endParaRPr kumimoji="0" lang="en-GB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280</a:t>
                      </a:r>
                      <a:endParaRPr kumimoji="0" lang="en-GB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Lanarkshire</a:t>
                      </a:r>
                      <a:endParaRPr kumimoji="0" lang="en-GB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574,637</a:t>
                      </a:r>
                      <a:endParaRPr kumimoji="0" lang="en-GB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563,086</a:t>
                      </a:r>
                      <a:endParaRPr kumimoji="0" lang="en-GB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1,272</a:t>
                      </a:r>
                      <a:endParaRPr kumimoji="0" lang="en-GB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8,444</a:t>
                      </a:r>
                      <a:endParaRPr kumimoji="0" lang="en-GB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963</a:t>
                      </a:r>
                      <a:endParaRPr kumimoji="0" lang="en-GB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319</a:t>
                      </a:r>
                      <a:endParaRPr kumimoji="0" lang="en-GB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553</a:t>
                      </a:r>
                      <a:endParaRPr kumimoji="0" lang="en-GB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Lothian</a:t>
                      </a:r>
                      <a:endParaRPr kumimoji="0" lang="en-GB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834,350</a:t>
                      </a:r>
                      <a:endParaRPr kumimoji="0" lang="en-GB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787,451</a:t>
                      </a:r>
                      <a:endParaRPr kumimoji="0" lang="en-GB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5,194</a:t>
                      </a:r>
                      <a:endParaRPr kumimoji="0" lang="en-GB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31,069</a:t>
                      </a:r>
                      <a:endParaRPr kumimoji="0" lang="en-GB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5,264</a:t>
                      </a:r>
                      <a:endParaRPr kumimoji="0" lang="en-GB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1,355</a:t>
                      </a:r>
                      <a:endParaRPr kumimoji="0" lang="en-GB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4,017</a:t>
                      </a:r>
                      <a:endParaRPr kumimoji="0" lang="en-GB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16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Scotland</a:t>
                      </a:r>
                      <a:endParaRPr kumimoji="0" lang="en-GB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5,295,403</a:t>
                      </a:r>
                      <a:endParaRPr kumimoji="0" lang="en-GB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5,084,407</a:t>
                      </a:r>
                      <a:endParaRPr kumimoji="0" lang="en-GB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19,815</a:t>
                      </a:r>
                      <a:endParaRPr kumimoji="0" lang="en-GB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140,678</a:t>
                      </a:r>
                      <a:endParaRPr kumimoji="0" lang="en-GB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29,638</a:t>
                      </a:r>
                      <a:endParaRPr kumimoji="0" lang="en-GB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6,540</a:t>
                      </a:r>
                      <a:endParaRPr kumimoji="0" lang="en-GB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14,325</a:t>
                      </a:r>
                      <a:endParaRPr kumimoji="0" lang="en-GB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619" name="Oval 73"/>
          <p:cNvSpPr>
            <a:spLocks noChangeArrowheads="1"/>
          </p:cNvSpPr>
          <p:nvPr/>
        </p:nvSpPr>
        <p:spPr bwMode="auto">
          <a:xfrm>
            <a:off x="5508625" y="4581525"/>
            <a:ext cx="1800225" cy="431800"/>
          </a:xfrm>
          <a:prstGeom prst="ellipse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C0C0C0"/>
          </a:solidFill>
        </p:spPr>
        <p:txBody>
          <a:bodyPr/>
          <a:lstStyle/>
          <a:p>
            <a:pPr algn="l" eaLnBrk="1" hangingPunct="1"/>
            <a:r>
              <a:rPr lang="en-GB" sz="2200" smtClean="0"/>
              <a:t>Lothian’s population is more ethnically diverse than most of Scotland. Edinburgh has the highest proportion of non white Scots and the largest number of Polish people</a:t>
            </a:r>
          </a:p>
        </p:txBody>
      </p:sp>
      <p:graphicFrame>
        <p:nvGraphicFramePr>
          <p:cNvPr id="135258" name="Group 90"/>
          <p:cNvGraphicFramePr>
            <a:graphicFrameLocks noGrp="1"/>
          </p:cNvGraphicFramePr>
          <p:nvPr>
            <p:ph idx="1"/>
          </p:nvPr>
        </p:nvGraphicFramePr>
        <p:xfrm>
          <a:off x="468313" y="1196975"/>
          <a:ext cx="8229600" cy="5032375"/>
        </p:xfrm>
        <a:graphic>
          <a:graphicData uri="http://schemas.openxmlformats.org/drawingml/2006/table">
            <a:tbl>
              <a:tblPr/>
              <a:tblGrid>
                <a:gridCol w="1350962"/>
                <a:gridCol w="993775"/>
                <a:gridCol w="982663"/>
                <a:gridCol w="974725"/>
                <a:gridCol w="974725"/>
                <a:gridCol w="976312"/>
                <a:gridCol w="1019175"/>
                <a:gridCol w="957263"/>
              </a:tblGrid>
              <a:tr h="1579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10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10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ea typeface="Times New Roman" pitchFamily="18" charset="0"/>
                          <a:cs typeface="Arial" charset="0"/>
                        </a:rPr>
                        <a:t>       White - Scottish</a:t>
                      </a:r>
                      <a:endParaRPr kumimoji="0" lang="en-GB" sz="1800" b="1" i="0" u="none" strike="noStrike" cap="none" normalizeH="0" baseline="10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10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ea typeface="Times New Roman" pitchFamily="18" charset="0"/>
                          <a:cs typeface="Arial" charset="0"/>
                        </a:rPr>
                        <a:t>       White - Other British</a:t>
                      </a:r>
                      <a:endParaRPr kumimoji="0" lang="en-GB" sz="1800" b="1" i="0" u="none" strike="noStrike" cap="none" normalizeH="0" baseline="10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10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ea typeface="Times New Roman" pitchFamily="18" charset="0"/>
                          <a:cs typeface="Arial" charset="0"/>
                        </a:rPr>
                        <a:t>       White - Irish</a:t>
                      </a:r>
                      <a:endParaRPr kumimoji="0" lang="en-GB" sz="1800" b="1" i="0" u="none" strike="noStrike" cap="none" normalizeH="0" baseline="10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10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ea typeface="Times New Roman" pitchFamily="18" charset="0"/>
                          <a:cs typeface="Arial" charset="0"/>
                        </a:rPr>
                        <a:t>       White - Polish</a:t>
                      </a:r>
                      <a:endParaRPr kumimoji="0" lang="en-GB" sz="1800" b="1" i="0" u="none" strike="noStrike" cap="none" normalizeH="0" baseline="10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10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ea typeface="Times New Roman" pitchFamily="18" charset="0"/>
                          <a:cs typeface="Arial" charset="0"/>
                        </a:rPr>
                        <a:t>       White - Other</a:t>
                      </a:r>
                      <a:endParaRPr kumimoji="0" lang="en-GB" sz="1800" b="1" i="0" u="none" strike="noStrike" cap="none" normalizeH="0" baseline="10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10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ea typeface="Times New Roman" pitchFamily="18" charset="0"/>
                          <a:cs typeface="Arial" charset="0"/>
                        </a:rPr>
                        <a:t>       Asian, Asian Scottish or Asian British</a:t>
                      </a:r>
                      <a:endParaRPr kumimoji="0" lang="en-GB" sz="1800" b="1" i="0" u="none" strike="noStrike" cap="none" normalizeH="0" baseline="10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10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ea typeface="Times New Roman" pitchFamily="18" charset="0"/>
                          <a:cs typeface="Arial" charset="0"/>
                        </a:rPr>
                        <a:t>       Other ethnic groups</a:t>
                      </a:r>
                      <a:endParaRPr kumimoji="0" lang="en-GB" sz="1800" b="1" i="0" u="none" strike="noStrike" cap="none" normalizeH="0" baseline="10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3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Times New Roman" pitchFamily="18" charset="0"/>
                          <a:cs typeface="Arial" charset="0"/>
                        </a:rPr>
                        <a:t>East Lothian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ea typeface="Times New Roman" pitchFamily="18" charset="0"/>
                          <a:cs typeface="Arial" charset="0"/>
                        </a:rPr>
                        <a:t>85.6%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ea typeface="Times New Roman" pitchFamily="18" charset="0"/>
                          <a:cs typeface="Arial" charset="0"/>
                        </a:rPr>
                        <a:t>9.3%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ea typeface="Times New Roman" pitchFamily="18" charset="0"/>
                          <a:cs typeface="Arial" charset="0"/>
                        </a:rPr>
                        <a:t>0.9%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ea typeface="Times New Roman" pitchFamily="18" charset="0"/>
                          <a:cs typeface="Arial" charset="0"/>
                        </a:rPr>
                        <a:t>0.8%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ea typeface="Times New Roman" pitchFamily="18" charset="0"/>
                          <a:cs typeface="Arial" charset="0"/>
                        </a:rPr>
                        <a:t>1.7%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ea typeface="Times New Roman" pitchFamily="18" charset="0"/>
                          <a:cs typeface="Arial" charset="0"/>
                        </a:rPr>
                        <a:t>1.0%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ea typeface="Times New Roman" pitchFamily="18" charset="0"/>
                          <a:cs typeface="Arial" charset="0"/>
                        </a:rPr>
                        <a:t>0.8%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Times New Roman" pitchFamily="18" charset="0"/>
                          <a:cs typeface="Arial" charset="0"/>
                        </a:rPr>
                        <a:t>Edinburgh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ea typeface="Times New Roman" pitchFamily="18" charset="0"/>
                          <a:cs typeface="Arial" charset="0"/>
                        </a:rPr>
                        <a:t>70.3%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ea typeface="Times New Roman" pitchFamily="18" charset="0"/>
                          <a:cs typeface="Arial" charset="0"/>
                        </a:rPr>
                        <a:t>11.8%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ea typeface="Times New Roman" pitchFamily="18" charset="0"/>
                          <a:cs typeface="Arial" charset="0"/>
                        </a:rPr>
                        <a:t>1.8%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ea typeface="Times New Roman" pitchFamily="18" charset="0"/>
                          <a:cs typeface="Arial" charset="0"/>
                        </a:rPr>
                        <a:t>2.7%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ea typeface="Times New Roman" pitchFamily="18" charset="0"/>
                          <a:cs typeface="Arial" charset="0"/>
                        </a:rPr>
                        <a:t>5.1%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ea typeface="Times New Roman" pitchFamily="18" charset="0"/>
                          <a:cs typeface="Arial" charset="0"/>
                        </a:rPr>
                        <a:t>5.5%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ea typeface="Times New Roman" pitchFamily="18" charset="0"/>
                          <a:cs typeface="Arial" charset="0"/>
                        </a:rPr>
                        <a:t>2.8%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Times New Roman" pitchFamily="18" charset="0"/>
                          <a:cs typeface="Arial" charset="0"/>
                        </a:rPr>
                        <a:t>Midlothian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ea typeface="Times New Roman" pitchFamily="18" charset="0"/>
                          <a:cs typeface="Arial" charset="0"/>
                        </a:rPr>
                        <a:t>90.0%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ea typeface="Times New Roman" pitchFamily="18" charset="0"/>
                          <a:cs typeface="Arial" charset="0"/>
                        </a:rPr>
                        <a:t>5.8%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ea typeface="Times New Roman" pitchFamily="18" charset="0"/>
                          <a:cs typeface="Arial" charset="0"/>
                        </a:rPr>
                        <a:t>0.6%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ea typeface="Times New Roman" pitchFamily="18" charset="0"/>
                          <a:cs typeface="Arial" charset="0"/>
                        </a:rPr>
                        <a:t>0.5%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ea typeface="Times New Roman" pitchFamily="18" charset="0"/>
                          <a:cs typeface="Arial" charset="0"/>
                        </a:rPr>
                        <a:t>1.3%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ea typeface="Times New Roman" pitchFamily="18" charset="0"/>
                          <a:cs typeface="Arial" charset="0"/>
                        </a:rPr>
                        <a:t>1.1%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ea typeface="Times New Roman" pitchFamily="18" charset="0"/>
                          <a:cs typeface="Arial" charset="0"/>
                        </a:rPr>
                        <a:t>0.8%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3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Times New Roman" pitchFamily="18" charset="0"/>
                          <a:cs typeface="Arial" charset="0"/>
                        </a:rPr>
                        <a:t>West Lothian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ea typeface="Times New Roman" pitchFamily="18" charset="0"/>
                          <a:cs typeface="Arial" charset="0"/>
                        </a:rPr>
                        <a:t>87.8%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ea typeface="Times New Roman" pitchFamily="18" charset="0"/>
                          <a:cs typeface="Arial" charset="0"/>
                        </a:rPr>
                        <a:t>5.8%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ea typeface="Times New Roman" pitchFamily="18" charset="0"/>
                          <a:cs typeface="Arial" charset="0"/>
                        </a:rPr>
                        <a:t>0.7%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ea typeface="Times New Roman" pitchFamily="18" charset="0"/>
                          <a:cs typeface="Arial" charset="0"/>
                        </a:rPr>
                        <a:t>1.9%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ea typeface="Times New Roman" pitchFamily="18" charset="0"/>
                          <a:cs typeface="Arial" charset="0"/>
                        </a:rPr>
                        <a:t>1.3%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ea typeface="Times New Roman" pitchFamily="18" charset="0"/>
                          <a:cs typeface="Arial" charset="0"/>
                        </a:rPr>
                        <a:t>1.7%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ea typeface="Times New Roman" pitchFamily="18" charset="0"/>
                          <a:cs typeface="Arial" charset="0"/>
                        </a:rPr>
                        <a:t>0.8%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Times New Roman" pitchFamily="18" charset="0"/>
                          <a:cs typeface="Arial" charset="0"/>
                        </a:rPr>
                        <a:t>Lothian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ea typeface="Times New Roman" pitchFamily="18" charset="0"/>
                          <a:cs typeface="Arial" charset="0"/>
                        </a:rPr>
                        <a:t>77.8%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ea typeface="Times New Roman" pitchFamily="18" charset="0"/>
                          <a:cs typeface="Arial" charset="0"/>
                        </a:rPr>
                        <a:t>9.6%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ea typeface="Times New Roman" pitchFamily="18" charset="0"/>
                          <a:cs typeface="Arial" charset="0"/>
                        </a:rPr>
                        <a:t>1.3%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ea typeface="Times New Roman" pitchFamily="18" charset="0"/>
                          <a:cs typeface="Arial" charset="0"/>
                        </a:rPr>
                        <a:t>2.1%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ea typeface="Times New Roman" pitchFamily="18" charset="0"/>
                          <a:cs typeface="Arial" charset="0"/>
                        </a:rPr>
                        <a:t>3.5%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ea typeface="Times New Roman" pitchFamily="18" charset="0"/>
                          <a:cs typeface="Arial" charset="0"/>
                        </a:rPr>
                        <a:t>3.7%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ea typeface="Times New Roman" pitchFamily="18" charset="0"/>
                          <a:cs typeface="Arial" charset="0"/>
                        </a:rPr>
                        <a:t>2.0%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Times New Roman" pitchFamily="18" charset="0"/>
                          <a:cs typeface="Arial" charset="0"/>
                        </a:rPr>
                        <a:t>Scotland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ea typeface="Times New Roman" pitchFamily="18" charset="0"/>
                          <a:cs typeface="Arial" charset="0"/>
                        </a:rPr>
                        <a:t>84.0%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ea typeface="Times New Roman" pitchFamily="18" charset="0"/>
                          <a:cs typeface="Arial" charset="0"/>
                        </a:rPr>
                        <a:t>7.9%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ea typeface="Times New Roman" pitchFamily="18" charset="0"/>
                          <a:cs typeface="Arial" charset="0"/>
                        </a:rPr>
                        <a:t>1.0%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ea typeface="Times New Roman" pitchFamily="18" charset="0"/>
                          <a:cs typeface="Arial" charset="0"/>
                        </a:rPr>
                        <a:t>1.2%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ea typeface="Times New Roman" pitchFamily="18" charset="0"/>
                          <a:cs typeface="Arial" charset="0"/>
                        </a:rPr>
                        <a:t>1.9%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ea typeface="Times New Roman" pitchFamily="18" charset="0"/>
                          <a:cs typeface="Arial" charset="0"/>
                        </a:rPr>
                        <a:t>2.7%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ea typeface="Times New Roman" pitchFamily="18" charset="0"/>
                          <a:cs typeface="Arial" charset="0"/>
                        </a:rPr>
                        <a:t>1.4%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6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C0C0C0"/>
          </a:solidFill>
        </p:spPr>
        <p:txBody>
          <a:bodyPr/>
          <a:lstStyle/>
          <a:p>
            <a:pPr algn="l" eaLnBrk="1" hangingPunct="1"/>
            <a:r>
              <a:rPr lang="en-GB" sz="2200" smtClean="0"/>
              <a:t>Lothian’s population is more ethnically diverse than most of Scotland. Edinburgh has the highest proportion of non white Scots and the largest number of Polish people</a:t>
            </a:r>
            <a:endParaRPr lang="en-US" sz="2200" smtClean="0"/>
          </a:p>
        </p:txBody>
      </p:sp>
      <p:graphicFrame>
        <p:nvGraphicFramePr>
          <p:cNvPr id="136195" name="Object 3"/>
          <p:cNvGraphicFramePr>
            <a:graphicFrameLocks noChangeAspect="1"/>
          </p:cNvGraphicFramePr>
          <p:nvPr>
            <p:ph idx="1"/>
          </p:nvPr>
        </p:nvGraphicFramePr>
        <p:xfrm>
          <a:off x="971550" y="1247775"/>
          <a:ext cx="6713538" cy="4878388"/>
        </p:xfrm>
        <a:graphic>
          <a:graphicData uri="http://schemas.openxmlformats.org/presentationml/2006/ole">
            <p:oleObj spid="_x0000_s136195" name="Chart" r:id="rId3" imgW="6238875" imgH="4533900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4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4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2637</TotalTime>
  <Words>793</Words>
  <Application>Microsoft Office PowerPoint</Application>
  <PresentationFormat>On-screen Show (4:3)</PresentationFormat>
  <Paragraphs>385</Paragraphs>
  <Slides>12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Century Gothic</vt:lpstr>
      <vt:lpstr>Times New Roman</vt:lpstr>
      <vt:lpstr>Default Design</vt:lpstr>
      <vt:lpstr>Chart</vt:lpstr>
      <vt:lpstr>Microsoft Office Excel Chart</vt:lpstr>
      <vt:lpstr>Ethnicity- why it matters</vt:lpstr>
      <vt:lpstr>Why does it matter?</vt:lpstr>
      <vt:lpstr>Slide 3</vt:lpstr>
      <vt:lpstr>Over time, Scotland is becoming more diverse. But there is no easy summary. Identity, ethnicity and place of birth tell different aspects of a story. </vt:lpstr>
      <vt:lpstr>Slide 5</vt:lpstr>
      <vt:lpstr>Asian, Asian Scottish or Asian British form the largest non-white group in Scotland</vt:lpstr>
      <vt:lpstr>Cities drive diversity but there are different trends across Scotland</vt:lpstr>
      <vt:lpstr>Lothian’s population is more ethnically diverse than most of Scotland. Edinburgh has the highest proportion of non white Scots and the largest number of Polish people</vt:lpstr>
      <vt:lpstr>Lothian’s population is more ethnically diverse than most of Scotland. Edinburgh has the highest proportion of non white Scots and the largest number of Polish people</vt:lpstr>
      <vt:lpstr>Slide 10</vt:lpstr>
      <vt:lpstr>Slide 11</vt:lpstr>
      <vt:lpstr>Slide 12</vt:lpstr>
    </vt:vector>
  </TitlesOfParts>
  <Company>NHS Lothian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Population and epidemiology in Lothian</dc:title>
  <dc:creator>NHSLAdmin</dc:creator>
  <cp:lastModifiedBy>Joy Tomlinson</cp:lastModifiedBy>
  <cp:revision>67</cp:revision>
  <dcterms:created xsi:type="dcterms:W3CDTF">2013-02-05T15:48:00Z</dcterms:created>
  <dcterms:modified xsi:type="dcterms:W3CDTF">2013-11-11T16:56:35Z</dcterms:modified>
</cp:coreProperties>
</file>