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0" r:id="rId2"/>
    <p:sldId id="363" r:id="rId3"/>
    <p:sldId id="364" r:id="rId4"/>
    <p:sldId id="358" r:id="rId5"/>
    <p:sldId id="365" r:id="rId6"/>
    <p:sldId id="359" r:id="rId7"/>
    <p:sldId id="352" r:id="rId8"/>
    <p:sldId id="345" r:id="rId9"/>
    <p:sldId id="373" r:id="rId10"/>
    <p:sldId id="346" r:id="rId11"/>
    <p:sldId id="347" r:id="rId12"/>
    <p:sldId id="348" r:id="rId13"/>
    <p:sldId id="350" r:id="rId14"/>
    <p:sldId id="370" r:id="rId15"/>
    <p:sldId id="371" r:id="rId16"/>
    <p:sldId id="349" r:id="rId17"/>
    <p:sldId id="354" r:id="rId18"/>
    <p:sldId id="367" r:id="rId19"/>
    <p:sldId id="368" r:id="rId20"/>
    <p:sldId id="369" r:id="rId21"/>
    <p:sldId id="372" r:id="rId22"/>
    <p:sldId id="366" r:id="rId23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5C"/>
    <a:srgbClr val="3A5667"/>
    <a:srgbClr val="00FF00"/>
    <a:srgbClr val="6DFB70"/>
    <a:srgbClr val="A50021"/>
    <a:srgbClr val="9DBCB0"/>
    <a:srgbClr val="93B1CC"/>
    <a:srgbClr val="B7AA9E"/>
    <a:srgbClr val="C4C18E"/>
    <a:srgbClr val="538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-9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CE147-20D5-4259-BE46-AF921B198D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94940D5-2E8F-40E8-94AE-B881ED3EFC72}">
      <dgm:prSet phldrT="[Text]"/>
      <dgm:spPr/>
      <dgm:t>
        <a:bodyPr/>
        <a:lstStyle/>
        <a:p>
          <a:r>
            <a:rPr lang="en-GB" dirty="0" smtClean="0"/>
            <a:t>Executive &amp; steering committees</a:t>
          </a:r>
          <a:endParaRPr lang="en-GB" dirty="0"/>
        </a:p>
      </dgm:t>
    </dgm:pt>
    <dgm:pt modelId="{5CF46E63-0699-4C4F-9F67-2B9BF83A8E9D}" type="parTrans" cxnId="{8EA3D1B9-31BF-43C7-A9D9-2208C2C64104}">
      <dgm:prSet/>
      <dgm:spPr/>
      <dgm:t>
        <a:bodyPr/>
        <a:lstStyle/>
        <a:p>
          <a:endParaRPr lang="en-GB"/>
        </a:p>
      </dgm:t>
    </dgm:pt>
    <dgm:pt modelId="{E6424E59-F02D-4412-B022-BCA873E0F21B}" type="sibTrans" cxnId="{8EA3D1B9-31BF-43C7-A9D9-2208C2C64104}">
      <dgm:prSet/>
      <dgm:spPr/>
      <dgm:t>
        <a:bodyPr/>
        <a:lstStyle/>
        <a:p>
          <a:endParaRPr lang="en-GB"/>
        </a:p>
      </dgm:t>
    </dgm:pt>
    <dgm:pt modelId="{95D45216-F810-4D4F-8102-77F2F7430A5C}">
      <dgm:prSet phldrT="[Text]"/>
      <dgm:spPr/>
      <dgm:t>
        <a:bodyPr/>
        <a:lstStyle/>
        <a:p>
          <a:r>
            <a:rPr lang="en-GB" dirty="0" smtClean="0"/>
            <a:t>Management committee: </a:t>
          </a:r>
          <a:r>
            <a:rPr lang="en-GB" dirty="0" smtClean="0">
              <a:solidFill>
                <a:schemeClr val="tx1"/>
              </a:solidFill>
            </a:rPr>
            <a:t>Local PIs </a:t>
          </a:r>
          <a:r>
            <a:rPr lang="en-GB" dirty="0" smtClean="0"/>
            <a:t>etc.</a:t>
          </a:r>
          <a:endParaRPr lang="en-GB" dirty="0"/>
        </a:p>
      </dgm:t>
    </dgm:pt>
    <dgm:pt modelId="{2881CAC7-6527-4619-BBCC-D7B3C2972C4F}" type="parTrans" cxnId="{E83EFB4C-736F-4959-BC60-1E2C3893CA92}">
      <dgm:prSet/>
      <dgm:spPr/>
      <dgm:t>
        <a:bodyPr/>
        <a:lstStyle/>
        <a:p>
          <a:endParaRPr lang="en-GB"/>
        </a:p>
      </dgm:t>
    </dgm:pt>
    <dgm:pt modelId="{08377B4A-CB4F-4AE0-BAE3-028F8E6159C8}" type="sibTrans" cxnId="{E83EFB4C-736F-4959-BC60-1E2C3893CA92}">
      <dgm:prSet/>
      <dgm:spPr/>
      <dgm:t>
        <a:bodyPr/>
        <a:lstStyle/>
        <a:p>
          <a:endParaRPr lang="en-GB"/>
        </a:p>
      </dgm:t>
    </dgm:pt>
    <dgm:pt modelId="{5A448EE5-3A8D-4BB7-9052-24E26C5C63A1}">
      <dgm:prSet phldrT="[Text]"/>
      <dgm:spPr/>
      <dgm:t>
        <a:bodyPr/>
        <a:lstStyle/>
        <a:p>
          <a:r>
            <a:rPr lang="en-GB" dirty="0" smtClean="0"/>
            <a:t>Research nurses</a:t>
          </a:r>
          <a:endParaRPr lang="en-GB" dirty="0"/>
        </a:p>
      </dgm:t>
    </dgm:pt>
    <dgm:pt modelId="{4F5EBECA-BF65-4A99-A420-6A91691606CA}" type="parTrans" cxnId="{6CD62867-8540-4083-B442-08EB3CB83F40}">
      <dgm:prSet/>
      <dgm:spPr/>
      <dgm:t>
        <a:bodyPr/>
        <a:lstStyle/>
        <a:p>
          <a:endParaRPr lang="en-GB"/>
        </a:p>
      </dgm:t>
    </dgm:pt>
    <dgm:pt modelId="{B30FB8AC-4AB5-42FA-BD43-AC3278B1DECA}" type="sibTrans" cxnId="{6CD62867-8540-4083-B442-08EB3CB83F40}">
      <dgm:prSet/>
      <dgm:spPr/>
      <dgm:t>
        <a:bodyPr/>
        <a:lstStyle/>
        <a:p>
          <a:endParaRPr lang="en-GB"/>
        </a:p>
      </dgm:t>
    </dgm:pt>
    <dgm:pt modelId="{D2811452-8FC8-464F-B2CD-EE28382CA71D}">
      <dgm:prSet phldrT="[Text]"/>
      <dgm:spPr/>
      <dgm:t>
        <a:bodyPr/>
        <a:lstStyle/>
        <a:p>
          <a:r>
            <a:rPr lang="en-GB" dirty="0" smtClean="0">
              <a:solidFill>
                <a:srgbClr val="C00000"/>
              </a:solidFill>
            </a:rPr>
            <a:t>DRS</a:t>
          </a:r>
          <a:endParaRPr lang="en-GB" dirty="0">
            <a:solidFill>
              <a:srgbClr val="C00000"/>
            </a:solidFill>
          </a:endParaRPr>
        </a:p>
      </dgm:t>
    </dgm:pt>
    <dgm:pt modelId="{ED4A87A9-04FB-41CD-A759-4B760C922390}" type="parTrans" cxnId="{FFF18ABA-1B64-44FD-A98E-6C843E697770}">
      <dgm:prSet/>
      <dgm:spPr/>
      <dgm:t>
        <a:bodyPr/>
        <a:lstStyle/>
        <a:p>
          <a:endParaRPr lang="en-GB"/>
        </a:p>
      </dgm:t>
    </dgm:pt>
    <dgm:pt modelId="{818F5D8E-3016-49BF-AEB5-7B19266C5CC6}" type="sibTrans" cxnId="{FFF18ABA-1B64-44FD-A98E-6C843E697770}">
      <dgm:prSet/>
      <dgm:spPr/>
      <dgm:t>
        <a:bodyPr/>
        <a:lstStyle/>
        <a:p>
          <a:endParaRPr lang="en-GB"/>
        </a:p>
      </dgm:t>
    </dgm:pt>
    <dgm:pt modelId="{6A34042C-C832-464B-A80D-5EA4BFE0E37A}">
      <dgm:prSet/>
      <dgm:spPr/>
      <dgm:t>
        <a:bodyPr/>
        <a:lstStyle/>
        <a:p>
          <a:r>
            <a:rPr lang="en-GB" dirty="0" smtClean="0"/>
            <a:t>RCB / health economist</a:t>
          </a:r>
          <a:endParaRPr lang="en-GB" dirty="0"/>
        </a:p>
      </dgm:t>
    </dgm:pt>
    <dgm:pt modelId="{5D341D4E-DF3F-4904-8184-97B21FABF585}" type="parTrans" cxnId="{CC2B34CE-30B8-4CD5-BB20-B961985653B4}">
      <dgm:prSet/>
      <dgm:spPr/>
      <dgm:t>
        <a:bodyPr/>
        <a:lstStyle/>
        <a:p>
          <a:endParaRPr lang="en-GB"/>
        </a:p>
      </dgm:t>
    </dgm:pt>
    <dgm:pt modelId="{DEB8DF3C-2623-4BF9-816C-747BEE3D56AF}" type="sibTrans" cxnId="{CC2B34CE-30B8-4CD5-BB20-B961985653B4}">
      <dgm:prSet/>
      <dgm:spPr/>
      <dgm:t>
        <a:bodyPr/>
        <a:lstStyle/>
        <a:p>
          <a:endParaRPr lang="en-GB"/>
        </a:p>
      </dgm:t>
    </dgm:pt>
    <dgm:pt modelId="{B66F3283-D9F9-4E7D-927B-95EBCDDFC7C1}">
      <dgm:prSet/>
      <dgm:spPr/>
      <dgm:t>
        <a:bodyPr/>
        <a:lstStyle/>
        <a:p>
          <a:r>
            <a:rPr lang="en-GB" dirty="0" smtClean="0"/>
            <a:t>Glasgow Trials Pharmacy</a:t>
          </a:r>
          <a:endParaRPr lang="en-GB" dirty="0"/>
        </a:p>
      </dgm:t>
    </dgm:pt>
    <dgm:pt modelId="{3FDED688-ED91-4057-8B27-B6ADD4A86CB5}" type="parTrans" cxnId="{55B8A2C4-7C04-4A91-BD80-BAA5F420C027}">
      <dgm:prSet/>
      <dgm:spPr/>
      <dgm:t>
        <a:bodyPr/>
        <a:lstStyle/>
        <a:p>
          <a:endParaRPr lang="en-GB"/>
        </a:p>
      </dgm:t>
    </dgm:pt>
    <dgm:pt modelId="{816E6A3B-5C57-426B-B3BF-545DFDAE3F25}" type="sibTrans" cxnId="{55B8A2C4-7C04-4A91-BD80-BAA5F420C027}">
      <dgm:prSet/>
      <dgm:spPr/>
      <dgm:t>
        <a:bodyPr/>
        <a:lstStyle/>
        <a:p>
          <a:endParaRPr lang="en-GB"/>
        </a:p>
      </dgm:t>
    </dgm:pt>
    <dgm:pt modelId="{77C2F33C-4713-4319-939C-CD28E3328D53}">
      <dgm:prSet/>
      <dgm:spPr/>
      <dgm:t>
        <a:bodyPr/>
        <a:lstStyle/>
        <a:p>
          <a:r>
            <a:rPr lang="en-GB" dirty="0" smtClean="0"/>
            <a:t>IDMC</a:t>
          </a:r>
          <a:endParaRPr lang="en-GB" dirty="0"/>
        </a:p>
      </dgm:t>
    </dgm:pt>
    <dgm:pt modelId="{39FB2E40-AFBD-4D05-A0BB-83EC8E4DCADA}" type="parTrans" cxnId="{667F9655-9799-43E8-8EB6-DD6C42A97246}">
      <dgm:prSet/>
      <dgm:spPr/>
      <dgm:t>
        <a:bodyPr/>
        <a:lstStyle/>
        <a:p>
          <a:endParaRPr lang="en-GB"/>
        </a:p>
      </dgm:t>
    </dgm:pt>
    <dgm:pt modelId="{119095B1-E6BB-4FE5-BAEB-1AFEB46708D6}" type="sibTrans" cxnId="{667F9655-9799-43E8-8EB6-DD6C42A97246}">
      <dgm:prSet/>
      <dgm:spPr/>
      <dgm:t>
        <a:bodyPr/>
        <a:lstStyle/>
        <a:p>
          <a:endParaRPr lang="en-GB"/>
        </a:p>
      </dgm:t>
    </dgm:pt>
    <dgm:pt modelId="{1526D6E9-6B9E-44BA-84F2-555D6ADFFDBF}">
      <dgm:prSet/>
      <dgm:spPr/>
      <dgm:t>
        <a:bodyPr/>
        <a:lstStyle/>
        <a:p>
          <a:r>
            <a:rPr lang="en-GB" dirty="0" smtClean="0"/>
            <a:t>Trials manager</a:t>
          </a:r>
          <a:endParaRPr lang="en-GB" dirty="0"/>
        </a:p>
      </dgm:t>
    </dgm:pt>
    <dgm:pt modelId="{A5955561-76DF-47F1-A4EC-462844573B21}" type="parTrans" cxnId="{05959316-4664-4CAA-89D4-26F6289313A4}">
      <dgm:prSet/>
      <dgm:spPr/>
      <dgm:t>
        <a:bodyPr/>
        <a:lstStyle/>
        <a:p>
          <a:endParaRPr lang="en-GB"/>
        </a:p>
      </dgm:t>
    </dgm:pt>
    <dgm:pt modelId="{BEDD770F-CE85-412F-974C-FA89D3B17AB1}" type="sibTrans" cxnId="{05959316-4664-4CAA-89D4-26F6289313A4}">
      <dgm:prSet/>
      <dgm:spPr/>
      <dgm:t>
        <a:bodyPr/>
        <a:lstStyle/>
        <a:p>
          <a:endParaRPr lang="en-GB"/>
        </a:p>
      </dgm:t>
    </dgm:pt>
    <dgm:pt modelId="{0723CCF5-F1C9-4998-B301-F92313601CA4}" type="pres">
      <dgm:prSet presAssocID="{609CE147-20D5-4259-BE46-AF921B198D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437FEBE-8842-4AD1-AFF9-9BA29AA96AFB}" type="pres">
      <dgm:prSet presAssocID="{194940D5-2E8F-40E8-94AE-B881ED3EFC72}" presName="hierRoot1" presStyleCnt="0"/>
      <dgm:spPr/>
    </dgm:pt>
    <dgm:pt modelId="{8F5E538E-7191-48D0-A7F6-D19343E8C6D2}" type="pres">
      <dgm:prSet presAssocID="{194940D5-2E8F-40E8-94AE-B881ED3EFC72}" presName="composite" presStyleCnt="0"/>
      <dgm:spPr/>
    </dgm:pt>
    <dgm:pt modelId="{B5F52E64-933E-4388-BB21-D6AC18795B5D}" type="pres">
      <dgm:prSet presAssocID="{194940D5-2E8F-40E8-94AE-B881ED3EFC72}" presName="background" presStyleLbl="node0" presStyleIdx="0" presStyleCnt="2"/>
      <dgm:spPr/>
    </dgm:pt>
    <dgm:pt modelId="{3AED4FA3-5734-4082-A15C-C7F629CDC48A}" type="pres">
      <dgm:prSet presAssocID="{194940D5-2E8F-40E8-94AE-B881ED3EFC7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5A5680D-BA53-4B49-AA0C-A28ABD815816}" type="pres">
      <dgm:prSet presAssocID="{194940D5-2E8F-40E8-94AE-B881ED3EFC72}" presName="hierChild2" presStyleCnt="0"/>
      <dgm:spPr/>
    </dgm:pt>
    <dgm:pt modelId="{3AF270F9-15B5-4002-92C5-BF6716CFA441}" type="pres">
      <dgm:prSet presAssocID="{2881CAC7-6527-4619-BBCC-D7B3C2972C4F}" presName="Name10" presStyleLbl="parChTrans1D2" presStyleIdx="0" presStyleCnt="4"/>
      <dgm:spPr/>
      <dgm:t>
        <a:bodyPr/>
        <a:lstStyle/>
        <a:p>
          <a:endParaRPr lang="en-GB"/>
        </a:p>
      </dgm:t>
    </dgm:pt>
    <dgm:pt modelId="{265387AA-6D51-4A19-AD1C-A6F23AEAB0C6}" type="pres">
      <dgm:prSet presAssocID="{95D45216-F810-4D4F-8102-77F2F7430A5C}" presName="hierRoot2" presStyleCnt="0"/>
      <dgm:spPr/>
    </dgm:pt>
    <dgm:pt modelId="{AF643D23-517D-4895-B814-FBB664ACA309}" type="pres">
      <dgm:prSet presAssocID="{95D45216-F810-4D4F-8102-77F2F7430A5C}" presName="composite2" presStyleCnt="0"/>
      <dgm:spPr/>
    </dgm:pt>
    <dgm:pt modelId="{4B1C9593-1C94-45A7-9439-09E97C85354B}" type="pres">
      <dgm:prSet presAssocID="{95D45216-F810-4D4F-8102-77F2F7430A5C}" presName="background2" presStyleLbl="node2" presStyleIdx="0" presStyleCnt="4"/>
      <dgm:spPr/>
    </dgm:pt>
    <dgm:pt modelId="{EB5F9359-8804-40A6-AD2F-BFE4B8FE25D4}" type="pres">
      <dgm:prSet presAssocID="{95D45216-F810-4D4F-8102-77F2F7430A5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C6B5B5-050A-4EC9-B308-B926D11AB473}" type="pres">
      <dgm:prSet presAssocID="{95D45216-F810-4D4F-8102-77F2F7430A5C}" presName="hierChild3" presStyleCnt="0"/>
      <dgm:spPr/>
    </dgm:pt>
    <dgm:pt modelId="{1CAB63B3-4C75-4B86-B50D-700C125C40BB}" type="pres">
      <dgm:prSet presAssocID="{4F5EBECA-BF65-4A99-A420-6A91691606CA}" presName="Name17" presStyleLbl="parChTrans1D3" presStyleIdx="0" presStyleCnt="2"/>
      <dgm:spPr/>
      <dgm:t>
        <a:bodyPr/>
        <a:lstStyle/>
        <a:p>
          <a:endParaRPr lang="en-GB"/>
        </a:p>
      </dgm:t>
    </dgm:pt>
    <dgm:pt modelId="{C5284E03-DB4C-4AA3-9088-1A75F09F051F}" type="pres">
      <dgm:prSet presAssocID="{5A448EE5-3A8D-4BB7-9052-24E26C5C63A1}" presName="hierRoot3" presStyleCnt="0"/>
      <dgm:spPr/>
    </dgm:pt>
    <dgm:pt modelId="{014FBBF8-FF94-4037-A5EA-90C17E61B733}" type="pres">
      <dgm:prSet presAssocID="{5A448EE5-3A8D-4BB7-9052-24E26C5C63A1}" presName="composite3" presStyleCnt="0"/>
      <dgm:spPr/>
    </dgm:pt>
    <dgm:pt modelId="{0926AD8C-4209-4849-A561-8BC18ED7A9F6}" type="pres">
      <dgm:prSet presAssocID="{5A448EE5-3A8D-4BB7-9052-24E26C5C63A1}" presName="background3" presStyleLbl="node3" presStyleIdx="0" presStyleCnt="2"/>
      <dgm:spPr/>
    </dgm:pt>
    <dgm:pt modelId="{9C8B2D9B-A693-4E91-94FE-B6B4D176F105}" type="pres">
      <dgm:prSet presAssocID="{5A448EE5-3A8D-4BB7-9052-24E26C5C63A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43B19C-142E-4E71-BB5C-1DDDDCC81191}" type="pres">
      <dgm:prSet presAssocID="{5A448EE5-3A8D-4BB7-9052-24E26C5C63A1}" presName="hierChild4" presStyleCnt="0"/>
      <dgm:spPr/>
    </dgm:pt>
    <dgm:pt modelId="{A62204AE-CDD7-4D7F-B08D-BAE2BC8812D9}" type="pres">
      <dgm:prSet presAssocID="{5D341D4E-DF3F-4904-8184-97B21FABF585}" presName="Name10" presStyleLbl="parChTrans1D2" presStyleIdx="1" presStyleCnt="4"/>
      <dgm:spPr/>
      <dgm:t>
        <a:bodyPr/>
        <a:lstStyle/>
        <a:p>
          <a:endParaRPr lang="en-GB"/>
        </a:p>
      </dgm:t>
    </dgm:pt>
    <dgm:pt modelId="{E028CBC7-534F-4329-B8AF-BB982AB21561}" type="pres">
      <dgm:prSet presAssocID="{6A34042C-C832-464B-A80D-5EA4BFE0E37A}" presName="hierRoot2" presStyleCnt="0"/>
      <dgm:spPr/>
    </dgm:pt>
    <dgm:pt modelId="{90148E41-4F34-4A2D-B2EB-AED37814DFE0}" type="pres">
      <dgm:prSet presAssocID="{6A34042C-C832-464B-A80D-5EA4BFE0E37A}" presName="composite2" presStyleCnt="0"/>
      <dgm:spPr/>
    </dgm:pt>
    <dgm:pt modelId="{30A2A4B9-764F-4E82-AE12-70ECC2085D88}" type="pres">
      <dgm:prSet presAssocID="{6A34042C-C832-464B-A80D-5EA4BFE0E37A}" presName="background2" presStyleLbl="node2" presStyleIdx="1" presStyleCnt="4"/>
      <dgm:spPr/>
    </dgm:pt>
    <dgm:pt modelId="{237C6DB9-9625-435D-9A52-CFB20F76BF37}" type="pres">
      <dgm:prSet presAssocID="{6A34042C-C832-464B-A80D-5EA4BFE0E37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9CFD289-D178-4D74-BE50-A8DF5CF6D3B5}" type="pres">
      <dgm:prSet presAssocID="{6A34042C-C832-464B-A80D-5EA4BFE0E37A}" presName="hierChild3" presStyleCnt="0"/>
      <dgm:spPr/>
    </dgm:pt>
    <dgm:pt modelId="{C236E32D-C31C-4E3C-8635-BEC96733948E}" type="pres">
      <dgm:prSet presAssocID="{39FB2E40-AFBD-4D05-A0BB-83EC8E4DCADA}" presName="Name17" presStyleLbl="parChTrans1D3" presStyleIdx="1" presStyleCnt="2"/>
      <dgm:spPr/>
      <dgm:t>
        <a:bodyPr/>
        <a:lstStyle/>
        <a:p>
          <a:endParaRPr lang="en-GB"/>
        </a:p>
      </dgm:t>
    </dgm:pt>
    <dgm:pt modelId="{C944F8D7-642A-4326-A8E8-879F9DF609B5}" type="pres">
      <dgm:prSet presAssocID="{77C2F33C-4713-4319-939C-CD28E3328D53}" presName="hierRoot3" presStyleCnt="0"/>
      <dgm:spPr/>
    </dgm:pt>
    <dgm:pt modelId="{56EBEBF9-7210-45FE-AE29-5F3F69EF9221}" type="pres">
      <dgm:prSet presAssocID="{77C2F33C-4713-4319-939C-CD28E3328D53}" presName="composite3" presStyleCnt="0"/>
      <dgm:spPr/>
    </dgm:pt>
    <dgm:pt modelId="{9759AAD6-1883-46B6-AD71-1270C3A54C20}" type="pres">
      <dgm:prSet presAssocID="{77C2F33C-4713-4319-939C-CD28E3328D53}" presName="background3" presStyleLbl="node3" presStyleIdx="1" presStyleCnt="2"/>
      <dgm:spPr/>
    </dgm:pt>
    <dgm:pt modelId="{9796C827-210E-474B-809B-0B0EAFE2AFCE}" type="pres">
      <dgm:prSet presAssocID="{77C2F33C-4713-4319-939C-CD28E3328D5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C839276-1986-48E6-A037-0D4CC4B8E4DF}" type="pres">
      <dgm:prSet presAssocID="{77C2F33C-4713-4319-939C-CD28E3328D53}" presName="hierChild4" presStyleCnt="0"/>
      <dgm:spPr/>
    </dgm:pt>
    <dgm:pt modelId="{2D7218F6-1559-4B61-8718-791D7AFD3116}" type="pres">
      <dgm:prSet presAssocID="{3FDED688-ED91-4057-8B27-B6ADD4A86CB5}" presName="Name10" presStyleLbl="parChTrans1D2" presStyleIdx="2" presStyleCnt="4"/>
      <dgm:spPr/>
      <dgm:t>
        <a:bodyPr/>
        <a:lstStyle/>
        <a:p>
          <a:endParaRPr lang="en-GB"/>
        </a:p>
      </dgm:t>
    </dgm:pt>
    <dgm:pt modelId="{27F8B9BC-8014-415E-BE60-BE617E1B835F}" type="pres">
      <dgm:prSet presAssocID="{B66F3283-D9F9-4E7D-927B-95EBCDDFC7C1}" presName="hierRoot2" presStyleCnt="0"/>
      <dgm:spPr/>
    </dgm:pt>
    <dgm:pt modelId="{AC71995F-84B1-448C-86C8-32D84DC737B5}" type="pres">
      <dgm:prSet presAssocID="{B66F3283-D9F9-4E7D-927B-95EBCDDFC7C1}" presName="composite2" presStyleCnt="0"/>
      <dgm:spPr/>
    </dgm:pt>
    <dgm:pt modelId="{F69C2A70-CDE3-4749-902E-131073D2446B}" type="pres">
      <dgm:prSet presAssocID="{B66F3283-D9F9-4E7D-927B-95EBCDDFC7C1}" presName="background2" presStyleLbl="node2" presStyleIdx="2" presStyleCnt="4"/>
      <dgm:spPr/>
    </dgm:pt>
    <dgm:pt modelId="{FAD50CA1-A843-415B-AE48-241DD70926B4}" type="pres">
      <dgm:prSet presAssocID="{B66F3283-D9F9-4E7D-927B-95EBCDDFC7C1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AF34106-2E5C-4E76-B482-2635BB264617}" type="pres">
      <dgm:prSet presAssocID="{B66F3283-D9F9-4E7D-927B-95EBCDDFC7C1}" presName="hierChild3" presStyleCnt="0"/>
      <dgm:spPr/>
    </dgm:pt>
    <dgm:pt modelId="{1B5B8A4B-A59F-45C7-B094-08D4AC21D9D5}" type="pres">
      <dgm:prSet presAssocID="{ED4A87A9-04FB-41CD-A759-4B760C922390}" presName="Name10" presStyleLbl="parChTrans1D2" presStyleIdx="3" presStyleCnt="4"/>
      <dgm:spPr/>
      <dgm:t>
        <a:bodyPr/>
        <a:lstStyle/>
        <a:p>
          <a:endParaRPr lang="en-GB"/>
        </a:p>
      </dgm:t>
    </dgm:pt>
    <dgm:pt modelId="{680BCEFB-7D52-4768-AD15-44EC3F7025B0}" type="pres">
      <dgm:prSet presAssocID="{D2811452-8FC8-464F-B2CD-EE28382CA71D}" presName="hierRoot2" presStyleCnt="0"/>
      <dgm:spPr/>
    </dgm:pt>
    <dgm:pt modelId="{DE1A0478-9AA7-4036-BC64-7849E27458CE}" type="pres">
      <dgm:prSet presAssocID="{D2811452-8FC8-464F-B2CD-EE28382CA71D}" presName="composite2" presStyleCnt="0"/>
      <dgm:spPr/>
    </dgm:pt>
    <dgm:pt modelId="{62FA66B8-E148-4F2B-94D3-A15B6CEF4B44}" type="pres">
      <dgm:prSet presAssocID="{D2811452-8FC8-464F-B2CD-EE28382CA71D}" presName="background2" presStyleLbl="node2" presStyleIdx="3" presStyleCnt="4"/>
      <dgm:spPr/>
    </dgm:pt>
    <dgm:pt modelId="{9CAAAABB-8AF6-45F7-9E89-2D48ADD03C95}" type="pres">
      <dgm:prSet presAssocID="{D2811452-8FC8-464F-B2CD-EE28382CA71D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64F4AFF-1EF9-484E-8198-47B4A9B961E1}" type="pres">
      <dgm:prSet presAssocID="{D2811452-8FC8-464F-B2CD-EE28382CA71D}" presName="hierChild3" presStyleCnt="0"/>
      <dgm:spPr/>
    </dgm:pt>
    <dgm:pt modelId="{D7FEE1B1-0462-420B-B3C6-B841B0CFB460}" type="pres">
      <dgm:prSet presAssocID="{1526D6E9-6B9E-44BA-84F2-555D6ADFFDBF}" presName="hierRoot1" presStyleCnt="0"/>
      <dgm:spPr/>
    </dgm:pt>
    <dgm:pt modelId="{19897433-D1E4-4F10-A1EF-92089C0962DB}" type="pres">
      <dgm:prSet presAssocID="{1526D6E9-6B9E-44BA-84F2-555D6ADFFDBF}" presName="composite" presStyleCnt="0"/>
      <dgm:spPr/>
    </dgm:pt>
    <dgm:pt modelId="{37B2306F-D295-4819-BDE1-086BF4463456}" type="pres">
      <dgm:prSet presAssocID="{1526D6E9-6B9E-44BA-84F2-555D6ADFFDBF}" presName="background" presStyleLbl="node0" presStyleIdx="1" presStyleCnt="2"/>
      <dgm:spPr/>
    </dgm:pt>
    <dgm:pt modelId="{1B787C68-F3EB-419E-B0C2-202715094A17}" type="pres">
      <dgm:prSet presAssocID="{1526D6E9-6B9E-44BA-84F2-555D6ADFFDBF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F7CED9-A0C2-4172-A40E-FE882BCEE176}" type="pres">
      <dgm:prSet presAssocID="{1526D6E9-6B9E-44BA-84F2-555D6ADFFDBF}" presName="hierChild2" presStyleCnt="0"/>
      <dgm:spPr/>
    </dgm:pt>
  </dgm:ptLst>
  <dgm:cxnLst>
    <dgm:cxn modelId="{E078F1D6-4C94-446E-B95D-F9B8C2ED45FF}" type="presOf" srcId="{ED4A87A9-04FB-41CD-A759-4B760C922390}" destId="{1B5B8A4B-A59F-45C7-B094-08D4AC21D9D5}" srcOrd="0" destOrd="0" presId="urn:microsoft.com/office/officeart/2005/8/layout/hierarchy1"/>
    <dgm:cxn modelId="{210D05F9-41B2-4EBE-A6DB-937304919969}" type="presOf" srcId="{B66F3283-D9F9-4E7D-927B-95EBCDDFC7C1}" destId="{FAD50CA1-A843-415B-AE48-241DD70926B4}" srcOrd="0" destOrd="0" presId="urn:microsoft.com/office/officeart/2005/8/layout/hierarchy1"/>
    <dgm:cxn modelId="{8EA3D1B9-31BF-43C7-A9D9-2208C2C64104}" srcId="{609CE147-20D5-4259-BE46-AF921B198DCF}" destId="{194940D5-2E8F-40E8-94AE-B881ED3EFC72}" srcOrd="0" destOrd="0" parTransId="{5CF46E63-0699-4C4F-9F67-2B9BF83A8E9D}" sibTransId="{E6424E59-F02D-4412-B022-BCA873E0F21B}"/>
    <dgm:cxn modelId="{55B8A2C4-7C04-4A91-BD80-BAA5F420C027}" srcId="{194940D5-2E8F-40E8-94AE-B881ED3EFC72}" destId="{B66F3283-D9F9-4E7D-927B-95EBCDDFC7C1}" srcOrd="2" destOrd="0" parTransId="{3FDED688-ED91-4057-8B27-B6ADD4A86CB5}" sibTransId="{816E6A3B-5C57-426B-B3BF-545DFDAE3F25}"/>
    <dgm:cxn modelId="{E0802FE8-D5E0-42FE-9696-731E82BA8A86}" type="presOf" srcId="{4F5EBECA-BF65-4A99-A420-6A91691606CA}" destId="{1CAB63B3-4C75-4B86-B50D-700C125C40BB}" srcOrd="0" destOrd="0" presId="urn:microsoft.com/office/officeart/2005/8/layout/hierarchy1"/>
    <dgm:cxn modelId="{5DFCDD7B-C781-4D8E-B064-122D149CAF1B}" type="presOf" srcId="{6A34042C-C832-464B-A80D-5EA4BFE0E37A}" destId="{237C6DB9-9625-435D-9A52-CFB20F76BF37}" srcOrd="0" destOrd="0" presId="urn:microsoft.com/office/officeart/2005/8/layout/hierarchy1"/>
    <dgm:cxn modelId="{44590804-0A14-4623-9CF1-D0306C1368E7}" type="presOf" srcId="{95D45216-F810-4D4F-8102-77F2F7430A5C}" destId="{EB5F9359-8804-40A6-AD2F-BFE4B8FE25D4}" srcOrd="0" destOrd="0" presId="urn:microsoft.com/office/officeart/2005/8/layout/hierarchy1"/>
    <dgm:cxn modelId="{E83EFB4C-736F-4959-BC60-1E2C3893CA92}" srcId="{194940D5-2E8F-40E8-94AE-B881ED3EFC72}" destId="{95D45216-F810-4D4F-8102-77F2F7430A5C}" srcOrd="0" destOrd="0" parTransId="{2881CAC7-6527-4619-BBCC-D7B3C2972C4F}" sibTransId="{08377B4A-CB4F-4AE0-BAE3-028F8E6159C8}"/>
    <dgm:cxn modelId="{B73DBFB3-1B7F-43BC-AE87-79C882294C13}" type="presOf" srcId="{1526D6E9-6B9E-44BA-84F2-555D6ADFFDBF}" destId="{1B787C68-F3EB-419E-B0C2-202715094A17}" srcOrd="0" destOrd="0" presId="urn:microsoft.com/office/officeart/2005/8/layout/hierarchy1"/>
    <dgm:cxn modelId="{910B20DD-E240-43E3-9A49-5E250B8072B9}" type="presOf" srcId="{77C2F33C-4713-4319-939C-CD28E3328D53}" destId="{9796C827-210E-474B-809B-0B0EAFE2AFCE}" srcOrd="0" destOrd="0" presId="urn:microsoft.com/office/officeart/2005/8/layout/hierarchy1"/>
    <dgm:cxn modelId="{0489E387-705F-44B7-8C81-BB678236F7F5}" type="presOf" srcId="{2881CAC7-6527-4619-BBCC-D7B3C2972C4F}" destId="{3AF270F9-15B5-4002-92C5-BF6716CFA441}" srcOrd="0" destOrd="0" presId="urn:microsoft.com/office/officeart/2005/8/layout/hierarchy1"/>
    <dgm:cxn modelId="{7064A390-3093-402E-81A6-7572ED92FCA5}" type="presOf" srcId="{5D341D4E-DF3F-4904-8184-97B21FABF585}" destId="{A62204AE-CDD7-4D7F-B08D-BAE2BC8812D9}" srcOrd="0" destOrd="0" presId="urn:microsoft.com/office/officeart/2005/8/layout/hierarchy1"/>
    <dgm:cxn modelId="{A8755DDF-7094-4EC5-9D59-6438FFC234F3}" type="presOf" srcId="{D2811452-8FC8-464F-B2CD-EE28382CA71D}" destId="{9CAAAABB-8AF6-45F7-9E89-2D48ADD03C95}" srcOrd="0" destOrd="0" presId="urn:microsoft.com/office/officeart/2005/8/layout/hierarchy1"/>
    <dgm:cxn modelId="{6D3E40E5-E35A-4BB8-91FA-A0713C9AC7FA}" type="presOf" srcId="{609CE147-20D5-4259-BE46-AF921B198DCF}" destId="{0723CCF5-F1C9-4998-B301-F92313601CA4}" srcOrd="0" destOrd="0" presId="urn:microsoft.com/office/officeart/2005/8/layout/hierarchy1"/>
    <dgm:cxn modelId="{52257AE6-72A9-4D50-BD30-8AF45897A470}" type="presOf" srcId="{39FB2E40-AFBD-4D05-A0BB-83EC8E4DCADA}" destId="{C236E32D-C31C-4E3C-8635-BEC96733948E}" srcOrd="0" destOrd="0" presId="urn:microsoft.com/office/officeart/2005/8/layout/hierarchy1"/>
    <dgm:cxn modelId="{883A18FF-BC5C-41DA-AADE-88909762F446}" type="presOf" srcId="{194940D5-2E8F-40E8-94AE-B881ED3EFC72}" destId="{3AED4FA3-5734-4082-A15C-C7F629CDC48A}" srcOrd="0" destOrd="0" presId="urn:microsoft.com/office/officeart/2005/8/layout/hierarchy1"/>
    <dgm:cxn modelId="{FFF18ABA-1B64-44FD-A98E-6C843E697770}" srcId="{194940D5-2E8F-40E8-94AE-B881ED3EFC72}" destId="{D2811452-8FC8-464F-B2CD-EE28382CA71D}" srcOrd="3" destOrd="0" parTransId="{ED4A87A9-04FB-41CD-A759-4B760C922390}" sibTransId="{818F5D8E-3016-49BF-AEB5-7B19266C5CC6}"/>
    <dgm:cxn modelId="{05959316-4664-4CAA-89D4-26F6289313A4}" srcId="{609CE147-20D5-4259-BE46-AF921B198DCF}" destId="{1526D6E9-6B9E-44BA-84F2-555D6ADFFDBF}" srcOrd="1" destOrd="0" parTransId="{A5955561-76DF-47F1-A4EC-462844573B21}" sibTransId="{BEDD770F-CE85-412F-974C-FA89D3B17AB1}"/>
    <dgm:cxn modelId="{667F9655-9799-43E8-8EB6-DD6C42A97246}" srcId="{6A34042C-C832-464B-A80D-5EA4BFE0E37A}" destId="{77C2F33C-4713-4319-939C-CD28E3328D53}" srcOrd="0" destOrd="0" parTransId="{39FB2E40-AFBD-4D05-A0BB-83EC8E4DCADA}" sibTransId="{119095B1-E6BB-4FE5-BAEB-1AFEB46708D6}"/>
    <dgm:cxn modelId="{4D61B3EE-370D-4C18-B3E1-B1CDB7C04216}" type="presOf" srcId="{5A448EE5-3A8D-4BB7-9052-24E26C5C63A1}" destId="{9C8B2D9B-A693-4E91-94FE-B6B4D176F105}" srcOrd="0" destOrd="0" presId="urn:microsoft.com/office/officeart/2005/8/layout/hierarchy1"/>
    <dgm:cxn modelId="{18B0220F-3FF3-427B-9FB9-BBC1834BE761}" type="presOf" srcId="{3FDED688-ED91-4057-8B27-B6ADD4A86CB5}" destId="{2D7218F6-1559-4B61-8718-791D7AFD3116}" srcOrd="0" destOrd="0" presId="urn:microsoft.com/office/officeart/2005/8/layout/hierarchy1"/>
    <dgm:cxn modelId="{CC2B34CE-30B8-4CD5-BB20-B961985653B4}" srcId="{194940D5-2E8F-40E8-94AE-B881ED3EFC72}" destId="{6A34042C-C832-464B-A80D-5EA4BFE0E37A}" srcOrd="1" destOrd="0" parTransId="{5D341D4E-DF3F-4904-8184-97B21FABF585}" sibTransId="{DEB8DF3C-2623-4BF9-816C-747BEE3D56AF}"/>
    <dgm:cxn modelId="{6CD62867-8540-4083-B442-08EB3CB83F40}" srcId="{95D45216-F810-4D4F-8102-77F2F7430A5C}" destId="{5A448EE5-3A8D-4BB7-9052-24E26C5C63A1}" srcOrd="0" destOrd="0" parTransId="{4F5EBECA-BF65-4A99-A420-6A91691606CA}" sibTransId="{B30FB8AC-4AB5-42FA-BD43-AC3278B1DECA}"/>
    <dgm:cxn modelId="{AB8160C7-F158-4967-AD1E-3D8DF5A5C59B}" type="presParOf" srcId="{0723CCF5-F1C9-4998-B301-F92313601CA4}" destId="{F437FEBE-8842-4AD1-AFF9-9BA29AA96AFB}" srcOrd="0" destOrd="0" presId="urn:microsoft.com/office/officeart/2005/8/layout/hierarchy1"/>
    <dgm:cxn modelId="{D01C205D-0EF8-411D-B601-216B619CC135}" type="presParOf" srcId="{F437FEBE-8842-4AD1-AFF9-9BA29AA96AFB}" destId="{8F5E538E-7191-48D0-A7F6-D19343E8C6D2}" srcOrd="0" destOrd="0" presId="urn:microsoft.com/office/officeart/2005/8/layout/hierarchy1"/>
    <dgm:cxn modelId="{4A0B235A-37E1-49AC-AE10-3208E9A1C831}" type="presParOf" srcId="{8F5E538E-7191-48D0-A7F6-D19343E8C6D2}" destId="{B5F52E64-933E-4388-BB21-D6AC18795B5D}" srcOrd="0" destOrd="0" presId="urn:microsoft.com/office/officeart/2005/8/layout/hierarchy1"/>
    <dgm:cxn modelId="{7FF3BF21-1018-4522-9A81-7D52F7CB0354}" type="presParOf" srcId="{8F5E538E-7191-48D0-A7F6-D19343E8C6D2}" destId="{3AED4FA3-5734-4082-A15C-C7F629CDC48A}" srcOrd="1" destOrd="0" presId="urn:microsoft.com/office/officeart/2005/8/layout/hierarchy1"/>
    <dgm:cxn modelId="{D1E6FA35-0009-4BB7-9D1E-0477F60DE9E6}" type="presParOf" srcId="{F437FEBE-8842-4AD1-AFF9-9BA29AA96AFB}" destId="{A5A5680D-BA53-4B49-AA0C-A28ABD815816}" srcOrd="1" destOrd="0" presId="urn:microsoft.com/office/officeart/2005/8/layout/hierarchy1"/>
    <dgm:cxn modelId="{91593C55-E741-4B35-91FD-EF35B319CD93}" type="presParOf" srcId="{A5A5680D-BA53-4B49-AA0C-A28ABD815816}" destId="{3AF270F9-15B5-4002-92C5-BF6716CFA441}" srcOrd="0" destOrd="0" presId="urn:microsoft.com/office/officeart/2005/8/layout/hierarchy1"/>
    <dgm:cxn modelId="{F3E4B8F2-1D6D-442E-AF21-7E7218461FC7}" type="presParOf" srcId="{A5A5680D-BA53-4B49-AA0C-A28ABD815816}" destId="{265387AA-6D51-4A19-AD1C-A6F23AEAB0C6}" srcOrd="1" destOrd="0" presId="urn:microsoft.com/office/officeart/2005/8/layout/hierarchy1"/>
    <dgm:cxn modelId="{09EEA4AE-80C1-4852-8EEA-752F5ABFD4F3}" type="presParOf" srcId="{265387AA-6D51-4A19-AD1C-A6F23AEAB0C6}" destId="{AF643D23-517D-4895-B814-FBB664ACA309}" srcOrd="0" destOrd="0" presId="urn:microsoft.com/office/officeart/2005/8/layout/hierarchy1"/>
    <dgm:cxn modelId="{1A6A5329-3930-4EFB-895F-C6E3B7B8B9F2}" type="presParOf" srcId="{AF643D23-517D-4895-B814-FBB664ACA309}" destId="{4B1C9593-1C94-45A7-9439-09E97C85354B}" srcOrd="0" destOrd="0" presId="urn:microsoft.com/office/officeart/2005/8/layout/hierarchy1"/>
    <dgm:cxn modelId="{3C590C68-B8E3-40A7-ACBA-69C577FC917A}" type="presParOf" srcId="{AF643D23-517D-4895-B814-FBB664ACA309}" destId="{EB5F9359-8804-40A6-AD2F-BFE4B8FE25D4}" srcOrd="1" destOrd="0" presId="urn:microsoft.com/office/officeart/2005/8/layout/hierarchy1"/>
    <dgm:cxn modelId="{F299786C-01A8-4344-A36B-44C6B0372F10}" type="presParOf" srcId="{265387AA-6D51-4A19-AD1C-A6F23AEAB0C6}" destId="{B1C6B5B5-050A-4EC9-B308-B926D11AB473}" srcOrd="1" destOrd="0" presId="urn:microsoft.com/office/officeart/2005/8/layout/hierarchy1"/>
    <dgm:cxn modelId="{D5E0133C-9717-449F-A097-96BADDA65614}" type="presParOf" srcId="{B1C6B5B5-050A-4EC9-B308-B926D11AB473}" destId="{1CAB63B3-4C75-4B86-B50D-700C125C40BB}" srcOrd="0" destOrd="0" presId="urn:microsoft.com/office/officeart/2005/8/layout/hierarchy1"/>
    <dgm:cxn modelId="{C9B4F1DF-DAB8-4AF0-AE1E-A648EBAECDB4}" type="presParOf" srcId="{B1C6B5B5-050A-4EC9-B308-B926D11AB473}" destId="{C5284E03-DB4C-4AA3-9088-1A75F09F051F}" srcOrd="1" destOrd="0" presId="urn:microsoft.com/office/officeart/2005/8/layout/hierarchy1"/>
    <dgm:cxn modelId="{4BD4402E-E98D-4967-9843-7BE861F81D0A}" type="presParOf" srcId="{C5284E03-DB4C-4AA3-9088-1A75F09F051F}" destId="{014FBBF8-FF94-4037-A5EA-90C17E61B733}" srcOrd="0" destOrd="0" presId="urn:microsoft.com/office/officeart/2005/8/layout/hierarchy1"/>
    <dgm:cxn modelId="{6FC696C0-5D65-4C4C-BA02-10BEC77BC284}" type="presParOf" srcId="{014FBBF8-FF94-4037-A5EA-90C17E61B733}" destId="{0926AD8C-4209-4849-A561-8BC18ED7A9F6}" srcOrd="0" destOrd="0" presId="urn:microsoft.com/office/officeart/2005/8/layout/hierarchy1"/>
    <dgm:cxn modelId="{3551DADB-A78F-406E-8704-9DBD3E56D48D}" type="presParOf" srcId="{014FBBF8-FF94-4037-A5EA-90C17E61B733}" destId="{9C8B2D9B-A693-4E91-94FE-B6B4D176F105}" srcOrd="1" destOrd="0" presId="urn:microsoft.com/office/officeart/2005/8/layout/hierarchy1"/>
    <dgm:cxn modelId="{7E1B79ED-908F-4C14-9EE2-25EABBD5B997}" type="presParOf" srcId="{C5284E03-DB4C-4AA3-9088-1A75F09F051F}" destId="{A443B19C-142E-4E71-BB5C-1DDDDCC81191}" srcOrd="1" destOrd="0" presId="urn:microsoft.com/office/officeart/2005/8/layout/hierarchy1"/>
    <dgm:cxn modelId="{D88DA62D-FA27-4429-87C0-03A2DCA4254C}" type="presParOf" srcId="{A5A5680D-BA53-4B49-AA0C-A28ABD815816}" destId="{A62204AE-CDD7-4D7F-B08D-BAE2BC8812D9}" srcOrd="2" destOrd="0" presId="urn:microsoft.com/office/officeart/2005/8/layout/hierarchy1"/>
    <dgm:cxn modelId="{DE646788-B925-4F61-8EA9-AEC9B97C726B}" type="presParOf" srcId="{A5A5680D-BA53-4B49-AA0C-A28ABD815816}" destId="{E028CBC7-534F-4329-B8AF-BB982AB21561}" srcOrd="3" destOrd="0" presId="urn:microsoft.com/office/officeart/2005/8/layout/hierarchy1"/>
    <dgm:cxn modelId="{07ABC953-83F5-438A-A526-CF274A908F13}" type="presParOf" srcId="{E028CBC7-534F-4329-B8AF-BB982AB21561}" destId="{90148E41-4F34-4A2D-B2EB-AED37814DFE0}" srcOrd="0" destOrd="0" presId="urn:microsoft.com/office/officeart/2005/8/layout/hierarchy1"/>
    <dgm:cxn modelId="{CB69CA34-F179-49EB-B63D-73471D62366F}" type="presParOf" srcId="{90148E41-4F34-4A2D-B2EB-AED37814DFE0}" destId="{30A2A4B9-764F-4E82-AE12-70ECC2085D88}" srcOrd="0" destOrd="0" presId="urn:microsoft.com/office/officeart/2005/8/layout/hierarchy1"/>
    <dgm:cxn modelId="{4CE8BFB4-11D4-449B-AB42-3732B0D59FF5}" type="presParOf" srcId="{90148E41-4F34-4A2D-B2EB-AED37814DFE0}" destId="{237C6DB9-9625-435D-9A52-CFB20F76BF37}" srcOrd="1" destOrd="0" presId="urn:microsoft.com/office/officeart/2005/8/layout/hierarchy1"/>
    <dgm:cxn modelId="{9DA752F5-5D0A-4FB6-8025-84A3741280F0}" type="presParOf" srcId="{E028CBC7-534F-4329-B8AF-BB982AB21561}" destId="{59CFD289-D178-4D74-BE50-A8DF5CF6D3B5}" srcOrd="1" destOrd="0" presId="urn:microsoft.com/office/officeart/2005/8/layout/hierarchy1"/>
    <dgm:cxn modelId="{3CF8F173-5C7C-4109-98FF-CF5A8FBC8D86}" type="presParOf" srcId="{59CFD289-D178-4D74-BE50-A8DF5CF6D3B5}" destId="{C236E32D-C31C-4E3C-8635-BEC96733948E}" srcOrd="0" destOrd="0" presId="urn:microsoft.com/office/officeart/2005/8/layout/hierarchy1"/>
    <dgm:cxn modelId="{B38E83AB-E19E-4358-B1B3-7721FF39F2A6}" type="presParOf" srcId="{59CFD289-D178-4D74-BE50-A8DF5CF6D3B5}" destId="{C944F8D7-642A-4326-A8E8-879F9DF609B5}" srcOrd="1" destOrd="0" presId="urn:microsoft.com/office/officeart/2005/8/layout/hierarchy1"/>
    <dgm:cxn modelId="{1B2832DA-9AD5-4CDA-B543-04E980E336FE}" type="presParOf" srcId="{C944F8D7-642A-4326-A8E8-879F9DF609B5}" destId="{56EBEBF9-7210-45FE-AE29-5F3F69EF9221}" srcOrd="0" destOrd="0" presId="urn:microsoft.com/office/officeart/2005/8/layout/hierarchy1"/>
    <dgm:cxn modelId="{45D3C6A6-F9E7-4AF1-8087-1B18CB954EC7}" type="presParOf" srcId="{56EBEBF9-7210-45FE-AE29-5F3F69EF9221}" destId="{9759AAD6-1883-46B6-AD71-1270C3A54C20}" srcOrd="0" destOrd="0" presId="urn:microsoft.com/office/officeart/2005/8/layout/hierarchy1"/>
    <dgm:cxn modelId="{F908376A-B5F0-4F8F-B47F-A00949E9379D}" type="presParOf" srcId="{56EBEBF9-7210-45FE-AE29-5F3F69EF9221}" destId="{9796C827-210E-474B-809B-0B0EAFE2AFCE}" srcOrd="1" destOrd="0" presId="urn:microsoft.com/office/officeart/2005/8/layout/hierarchy1"/>
    <dgm:cxn modelId="{4F1B5EC7-4DB0-4AEF-A4D5-0775DC7C55CF}" type="presParOf" srcId="{C944F8D7-642A-4326-A8E8-879F9DF609B5}" destId="{DC839276-1986-48E6-A037-0D4CC4B8E4DF}" srcOrd="1" destOrd="0" presId="urn:microsoft.com/office/officeart/2005/8/layout/hierarchy1"/>
    <dgm:cxn modelId="{7CA1844A-399C-4C0A-A92F-AA31494E8068}" type="presParOf" srcId="{A5A5680D-BA53-4B49-AA0C-A28ABD815816}" destId="{2D7218F6-1559-4B61-8718-791D7AFD3116}" srcOrd="4" destOrd="0" presId="urn:microsoft.com/office/officeart/2005/8/layout/hierarchy1"/>
    <dgm:cxn modelId="{860C854E-47B2-449F-B910-FD214CA0EABC}" type="presParOf" srcId="{A5A5680D-BA53-4B49-AA0C-A28ABD815816}" destId="{27F8B9BC-8014-415E-BE60-BE617E1B835F}" srcOrd="5" destOrd="0" presId="urn:microsoft.com/office/officeart/2005/8/layout/hierarchy1"/>
    <dgm:cxn modelId="{63D2B49B-26AC-4E39-BB57-076286ADF30B}" type="presParOf" srcId="{27F8B9BC-8014-415E-BE60-BE617E1B835F}" destId="{AC71995F-84B1-448C-86C8-32D84DC737B5}" srcOrd="0" destOrd="0" presId="urn:microsoft.com/office/officeart/2005/8/layout/hierarchy1"/>
    <dgm:cxn modelId="{6B74F626-4956-4844-8ADA-ABD2AEB8AC19}" type="presParOf" srcId="{AC71995F-84B1-448C-86C8-32D84DC737B5}" destId="{F69C2A70-CDE3-4749-902E-131073D2446B}" srcOrd="0" destOrd="0" presId="urn:microsoft.com/office/officeart/2005/8/layout/hierarchy1"/>
    <dgm:cxn modelId="{0E31E1ED-C75E-472B-8F0F-537C31A6BE5F}" type="presParOf" srcId="{AC71995F-84B1-448C-86C8-32D84DC737B5}" destId="{FAD50CA1-A843-415B-AE48-241DD70926B4}" srcOrd="1" destOrd="0" presId="urn:microsoft.com/office/officeart/2005/8/layout/hierarchy1"/>
    <dgm:cxn modelId="{F05ED91F-C57A-4B11-977E-334FF5DB0017}" type="presParOf" srcId="{27F8B9BC-8014-415E-BE60-BE617E1B835F}" destId="{AAF34106-2E5C-4E76-B482-2635BB264617}" srcOrd="1" destOrd="0" presId="urn:microsoft.com/office/officeart/2005/8/layout/hierarchy1"/>
    <dgm:cxn modelId="{CB99FA98-93F0-49D7-8B4C-D6106BA3D29F}" type="presParOf" srcId="{A5A5680D-BA53-4B49-AA0C-A28ABD815816}" destId="{1B5B8A4B-A59F-45C7-B094-08D4AC21D9D5}" srcOrd="6" destOrd="0" presId="urn:microsoft.com/office/officeart/2005/8/layout/hierarchy1"/>
    <dgm:cxn modelId="{506B3B31-9FB2-43FB-9352-F835A6749004}" type="presParOf" srcId="{A5A5680D-BA53-4B49-AA0C-A28ABD815816}" destId="{680BCEFB-7D52-4768-AD15-44EC3F7025B0}" srcOrd="7" destOrd="0" presId="urn:microsoft.com/office/officeart/2005/8/layout/hierarchy1"/>
    <dgm:cxn modelId="{4D4150BF-12DD-45BE-80D0-571FCC272B89}" type="presParOf" srcId="{680BCEFB-7D52-4768-AD15-44EC3F7025B0}" destId="{DE1A0478-9AA7-4036-BC64-7849E27458CE}" srcOrd="0" destOrd="0" presId="urn:microsoft.com/office/officeart/2005/8/layout/hierarchy1"/>
    <dgm:cxn modelId="{487EE270-E7F9-4CAD-98BF-69E93FD07C7E}" type="presParOf" srcId="{DE1A0478-9AA7-4036-BC64-7849E27458CE}" destId="{62FA66B8-E148-4F2B-94D3-A15B6CEF4B44}" srcOrd="0" destOrd="0" presId="urn:microsoft.com/office/officeart/2005/8/layout/hierarchy1"/>
    <dgm:cxn modelId="{C87C678A-96E8-44EE-8C75-684EB98C7E51}" type="presParOf" srcId="{DE1A0478-9AA7-4036-BC64-7849E27458CE}" destId="{9CAAAABB-8AF6-45F7-9E89-2D48ADD03C95}" srcOrd="1" destOrd="0" presId="urn:microsoft.com/office/officeart/2005/8/layout/hierarchy1"/>
    <dgm:cxn modelId="{7151175E-D592-4417-8CC4-0546B151B8AC}" type="presParOf" srcId="{680BCEFB-7D52-4768-AD15-44EC3F7025B0}" destId="{264F4AFF-1EF9-484E-8198-47B4A9B961E1}" srcOrd="1" destOrd="0" presId="urn:microsoft.com/office/officeart/2005/8/layout/hierarchy1"/>
    <dgm:cxn modelId="{D23BC2DB-4894-4987-9D27-BCAC2E234F17}" type="presParOf" srcId="{0723CCF5-F1C9-4998-B301-F92313601CA4}" destId="{D7FEE1B1-0462-420B-B3C6-B841B0CFB460}" srcOrd="1" destOrd="0" presId="urn:microsoft.com/office/officeart/2005/8/layout/hierarchy1"/>
    <dgm:cxn modelId="{746CAFD8-30D1-46D2-9FF9-CE05651EB837}" type="presParOf" srcId="{D7FEE1B1-0462-420B-B3C6-B841B0CFB460}" destId="{19897433-D1E4-4F10-A1EF-92089C0962DB}" srcOrd="0" destOrd="0" presId="urn:microsoft.com/office/officeart/2005/8/layout/hierarchy1"/>
    <dgm:cxn modelId="{E0D63A2D-0CD3-4442-B8DD-234F0FAA3F48}" type="presParOf" srcId="{19897433-D1E4-4F10-A1EF-92089C0962DB}" destId="{37B2306F-D295-4819-BDE1-086BF4463456}" srcOrd="0" destOrd="0" presId="urn:microsoft.com/office/officeart/2005/8/layout/hierarchy1"/>
    <dgm:cxn modelId="{B1B1512C-1C9C-4A07-96EC-C7559EAF3AB3}" type="presParOf" srcId="{19897433-D1E4-4F10-A1EF-92089C0962DB}" destId="{1B787C68-F3EB-419E-B0C2-202715094A17}" srcOrd="1" destOrd="0" presId="urn:microsoft.com/office/officeart/2005/8/layout/hierarchy1"/>
    <dgm:cxn modelId="{F5E124C2-6022-48BA-A486-4E1796A4C6D9}" type="presParOf" srcId="{D7FEE1B1-0462-420B-B3C6-B841B0CFB460}" destId="{88F7CED9-A0C2-4172-A40E-FE882BCEE1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B8A4B-A59F-45C7-B094-08D4AC21D9D5}">
      <dsp:nvSpPr>
        <dsp:cNvPr id="0" name=""/>
        <dsp:cNvSpPr/>
      </dsp:nvSpPr>
      <dsp:spPr>
        <a:xfrm>
          <a:off x="4019163" y="112490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218F6-1559-4B61-8718-791D7AFD3116}">
      <dsp:nvSpPr>
        <dsp:cNvPr id="0" name=""/>
        <dsp:cNvSpPr/>
      </dsp:nvSpPr>
      <dsp:spPr>
        <a:xfrm>
          <a:off x="4019163" y="112490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6E32D-C31C-4E3C-8635-BEC96733948E}">
      <dsp:nvSpPr>
        <dsp:cNvPr id="0" name=""/>
        <dsp:cNvSpPr/>
      </dsp:nvSpPr>
      <dsp:spPr>
        <a:xfrm>
          <a:off x="2921436" y="2718691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204AE-CDD7-4D7F-B08D-BAE2BC8812D9}">
      <dsp:nvSpPr>
        <dsp:cNvPr id="0" name=""/>
        <dsp:cNvSpPr/>
      </dsp:nvSpPr>
      <dsp:spPr>
        <a:xfrm>
          <a:off x="2967156" y="112490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63B3-4C75-4B86-B50D-700C125C40BB}">
      <dsp:nvSpPr>
        <dsp:cNvPr id="0" name=""/>
        <dsp:cNvSpPr/>
      </dsp:nvSpPr>
      <dsp:spPr>
        <a:xfrm>
          <a:off x="817423" y="2718691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270F9-15B5-4002-92C5-BF6716CFA441}">
      <dsp:nvSpPr>
        <dsp:cNvPr id="0" name=""/>
        <dsp:cNvSpPr/>
      </dsp:nvSpPr>
      <dsp:spPr>
        <a:xfrm>
          <a:off x="863143" y="112490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52E64-933E-4388-BB21-D6AC18795B5D}">
      <dsp:nvSpPr>
        <dsp:cNvPr id="0" name=""/>
        <dsp:cNvSpPr/>
      </dsp:nvSpPr>
      <dsp:spPr>
        <a:xfrm>
          <a:off x="3158430" y="31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D4FA3-5734-4082-A15C-C7F629CDC48A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Executive &amp; steering committees</a:t>
          </a:r>
          <a:endParaRPr lang="en-GB" sz="1900" kern="1200" dirty="0"/>
        </a:p>
      </dsp:txBody>
      <dsp:txXfrm>
        <a:off x="3381721" y="245498"/>
        <a:ext cx="1657431" cy="1029096"/>
      </dsp:txXfrm>
    </dsp:sp>
    <dsp:sp modelId="{4B1C9593-1C94-45A7-9439-09E97C85354B}">
      <dsp:nvSpPr>
        <dsp:cNvPr id="0" name=""/>
        <dsp:cNvSpPr/>
      </dsp:nvSpPr>
      <dsp:spPr>
        <a:xfrm>
          <a:off x="2411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F9359-8804-40A6-AD2F-BFE4B8FE25D4}">
      <dsp:nvSpPr>
        <dsp:cNvPr id="0" name=""/>
        <dsp:cNvSpPr/>
      </dsp:nvSpPr>
      <dsp:spPr>
        <a:xfrm>
          <a:off x="193684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Management committee: </a:t>
          </a:r>
          <a:r>
            <a:rPr lang="en-GB" sz="1900" kern="1200" dirty="0" smtClean="0">
              <a:solidFill>
                <a:schemeClr val="tx1"/>
              </a:solidFill>
            </a:rPr>
            <a:t>Local PIs </a:t>
          </a:r>
          <a:r>
            <a:rPr lang="en-GB" sz="1900" kern="1200" dirty="0" smtClean="0"/>
            <a:t>etc.</a:t>
          </a:r>
          <a:endParaRPr lang="en-GB" sz="1900" kern="1200" dirty="0"/>
        </a:p>
      </dsp:txBody>
      <dsp:txXfrm>
        <a:off x="225701" y="1839288"/>
        <a:ext cx="1657431" cy="1029096"/>
      </dsp:txXfrm>
    </dsp:sp>
    <dsp:sp modelId="{0926AD8C-4209-4849-A561-8BC18ED7A9F6}">
      <dsp:nvSpPr>
        <dsp:cNvPr id="0" name=""/>
        <dsp:cNvSpPr/>
      </dsp:nvSpPr>
      <dsp:spPr>
        <a:xfrm>
          <a:off x="2411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B2D9B-A693-4E91-94FE-B6B4D176F105}">
      <dsp:nvSpPr>
        <dsp:cNvPr id="0" name=""/>
        <dsp:cNvSpPr/>
      </dsp:nvSpPr>
      <dsp:spPr>
        <a:xfrm>
          <a:off x="193684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Research nurses</a:t>
          </a:r>
          <a:endParaRPr lang="en-GB" sz="1900" kern="1200" dirty="0"/>
        </a:p>
      </dsp:txBody>
      <dsp:txXfrm>
        <a:off x="225701" y="3433078"/>
        <a:ext cx="1657431" cy="1029096"/>
      </dsp:txXfrm>
    </dsp:sp>
    <dsp:sp modelId="{30A2A4B9-764F-4E82-AE12-70ECC2085D88}">
      <dsp:nvSpPr>
        <dsp:cNvPr id="0" name=""/>
        <dsp:cNvSpPr/>
      </dsp:nvSpPr>
      <dsp:spPr>
        <a:xfrm>
          <a:off x="2106423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C6DB9-9625-435D-9A52-CFB20F76BF37}">
      <dsp:nvSpPr>
        <dsp:cNvPr id="0" name=""/>
        <dsp:cNvSpPr/>
      </dsp:nvSpPr>
      <dsp:spPr>
        <a:xfrm>
          <a:off x="2297697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RCB / health economist</a:t>
          </a:r>
          <a:endParaRPr lang="en-GB" sz="1900" kern="1200" dirty="0"/>
        </a:p>
      </dsp:txBody>
      <dsp:txXfrm>
        <a:off x="2329714" y="1839288"/>
        <a:ext cx="1657431" cy="1029096"/>
      </dsp:txXfrm>
    </dsp:sp>
    <dsp:sp modelId="{9759AAD6-1883-46B6-AD71-1270C3A54C20}">
      <dsp:nvSpPr>
        <dsp:cNvPr id="0" name=""/>
        <dsp:cNvSpPr/>
      </dsp:nvSpPr>
      <dsp:spPr>
        <a:xfrm>
          <a:off x="2106423" y="321935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6C827-210E-474B-809B-0B0EAFE2AFCE}">
      <dsp:nvSpPr>
        <dsp:cNvPr id="0" name=""/>
        <dsp:cNvSpPr/>
      </dsp:nvSpPr>
      <dsp:spPr>
        <a:xfrm>
          <a:off x="2297697" y="340106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IDMC</a:t>
          </a:r>
          <a:endParaRPr lang="en-GB" sz="1900" kern="1200" dirty="0"/>
        </a:p>
      </dsp:txBody>
      <dsp:txXfrm>
        <a:off x="2329714" y="3433078"/>
        <a:ext cx="1657431" cy="1029096"/>
      </dsp:txXfrm>
    </dsp:sp>
    <dsp:sp modelId="{F69C2A70-CDE3-4749-902E-131073D2446B}">
      <dsp:nvSpPr>
        <dsp:cNvPr id="0" name=""/>
        <dsp:cNvSpPr/>
      </dsp:nvSpPr>
      <dsp:spPr>
        <a:xfrm>
          <a:off x="4210436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0CA1-A843-415B-AE48-241DD70926B4}">
      <dsp:nvSpPr>
        <dsp:cNvPr id="0" name=""/>
        <dsp:cNvSpPr/>
      </dsp:nvSpPr>
      <dsp:spPr>
        <a:xfrm>
          <a:off x="4401710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Glasgow Trials Pharmacy</a:t>
          </a:r>
          <a:endParaRPr lang="en-GB" sz="1900" kern="1200" dirty="0"/>
        </a:p>
      </dsp:txBody>
      <dsp:txXfrm>
        <a:off x="4433727" y="1839288"/>
        <a:ext cx="1657431" cy="1029096"/>
      </dsp:txXfrm>
    </dsp:sp>
    <dsp:sp modelId="{62FA66B8-E148-4F2B-94D3-A15B6CEF4B44}">
      <dsp:nvSpPr>
        <dsp:cNvPr id="0" name=""/>
        <dsp:cNvSpPr/>
      </dsp:nvSpPr>
      <dsp:spPr>
        <a:xfrm>
          <a:off x="6314449" y="162556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AAABB-8AF6-45F7-9E89-2D48ADD03C95}">
      <dsp:nvSpPr>
        <dsp:cNvPr id="0" name=""/>
        <dsp:cNvSpPr/>
      </dsp:nvSpPr>
      <dsp:spPr>
        <a:xfrm>
          <a:off x="6505723" y="180727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C00000"/>
              </a:solidFill>
            </a:rPr>
            <a:t>DRS</a:t>
          </a:r>
          <a:endParaRPr lang="en-GB" sz="1900" kern="1200" dirty="0">
            <a:solidFill>
              <a:srgbClr val="C00000"/>
            </a:solidFill>
          </a:endParaRPr>
        </a:p>
      </dsp:txBody>
      <dsp:txXfrm>
        <a:off x="6537740" y="1839288"/>
        <a:ext cx="1657431" cy="1029096"/>
      </dsp:txXfrm>
    </dsp:sp>
    <dsp:sp modelId="{37B2306F-D295-4819-BDE1-086BF4463456}">
      <dsp:nvSpPr>
        <dsp:cNvPr id="0" name=""/>
        <dsp:cNvSpPr/>
      </dsp:nvSpPr>
      <dsp:spPr>
        <a:xfrm>
          <a:off x="5262443" y="31771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87C68-F3EB-419E-B0C2-202715094A17}">
      <dsp:nvSpPr>
        <dsp:cNvPr id="0" name=""/>
        <dsp:cNvSpPr/>
      </dsp:nvSpPr>
      <dsp:spPr>
        <a:xfrm>
          <a:off x="5453717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Trials manager</a:t>
          </a:r>
          <a:endParaRPr lang="en-GB" sz="1900" kern="1200" dirty="0"/>
        </a:p>
      </dsp:txBody>
      <dsp:txXfrm>
        <a:off x="5485734" y="245498"/>
        <a:ext cx="1657431" cy="1029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945-3976-49F1-BC8E-D34CBB1C5A2B}" type="datetimeFigureOut">
              <a:rPr lang="en-GB" smtClean="0"/>
              <a:t>12/11/2014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1144-DA03-41EA-85C6-6D11CB73A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2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A35818-8204-4E47-B588-CF937374A2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1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" b="3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 descr="FacMed_colou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0"/>
            <a:ext cx="39227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7" descr="medicine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337050"/>
            <a:ext cx="9144000" cy="2087563"/>
          </a:xfrm>
          <a:prstGeom prst="rect">
            <a:avLst/>
          </a:prstGeom>
          <a:noFill/>
          <a:ln>
            <a:noFill/>
          </a:ln>
          <a:effectLst>
            <a:outerShdw dist="38094" dir="569999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8"/>
          <p:cNvSpPr>
            <a:spLocks noChangeArrowheads="1"/>
          </p:cNvSpPr>
          <p:nvPr userDrawn="1"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rgbClr val="426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5963" y="1573213"/>
            <a:ext cx="5888037" cy="1057275"/>
          </a:xfrm>
          <a:noFill/>
        </p:spPr>
        <p:txBody>
          <a:bodyPr lIns="0" tIns="0" rIns="0" bIns="0" anchor="b"/>
          <a:lstStyle>
            <a:lvl1pPr algn="l">
              <a:defRPr sz="3600" b="1" smtClean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5963" y="2771775"/>
            <a:ext cx="5888037" cy="973138"/>
          </a:xfrm>
        </p:spPr>
        <p:txBody>
          <a:bodyPr/>
          <a:lstStyle>
            <a:lvl1pPr>
              <a:defRPr sz="3200" smtClean="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572E667-00E9-4E97-8BF8-CECE0E29C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1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C363-64A2-43CC-A5E7-84381E43A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1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1B9A7-A22D-4C23-A9E6-8CE0FC840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04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D518-A8E8-4AB4-AC86-B1E69C8173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13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3" y="0"/>
            <a:ext cx="688498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990600"/>
            <a:ext cx="4238625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6788" y="990600"/>
            <a:ext cx="4238625" cy="545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09248-1138-4F07-BF9F-91AF3CCF95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0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804D-3A4E-45EF-96BB-D099D2B2A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2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B55E-0998-4C8C-8611-B56E6417B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0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AC30-0C1A-43AA-93F0-7625BCF36E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0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E6E86-1B0B-4E1C-A0BE-58B24C373A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1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9699B-EF2F-4DDA-ABBD-02601154DD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7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2DC2-CD81-4616-BCC2-D68A6E9A9D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1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82A4C-53E4-455F-99CF-97820FA82D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6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A3B6-1244-4D2F-BBDE-8D852FE034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1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9013" y="0"/>
            <a:ext cx="6884987" cy="609600"/>
          </a:xfrm>
          <a:prstGeom prst="rect">
            <a:avLst/>
          </a:prstGeom>
          <a:solidFill>
            <a:srgbClr val="426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990600"/>
            <a:ext cx="8629650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0575" y="6570663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F832DB-DBF0-462E-874C-9F20130197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7" descr="Logo transparen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00013"/>
            <a:ext cx="17319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254000" cy="6858000"/>
          </a:xfrm>
          <a:prstGeom prst="rect">
            <a:avLst/>
          </a:prstGeom>
          <a:solidFill>
            <a:srgbClr val="426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defRPr sz="2200">
          <a:solidFill>
            <a:schemeClr val="tx1"/>
          </a:solidFill>
          <a:latin typeface="+mn-lt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07600" y="1112992"/>
            <a:ext cx="7409572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42665C"/>
                </a:solidFill>
              </a14:hiddenFill>
            </a:ext>
          </a:extLst>
        </p:spPr>
        <p:txBody>
          <a:bodyPr/>
          <a:lstStyle/>
          <a:p>
            <a:r>
              <a:rPr lang="en-GB" dirty="0" err="1" smtClean="0"/>
              <a:t>Fenofibrate</a:t>
            </a:r>
            <a:r>
              <a:rPr lang="en-GB" dirty="0" smtClean="0"/>
              <a:t> for retinopathy</a:t>
            </a:r>
            <a:endParaRPr lang="en-GB" dirty="0"/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38178" y="2505718"/>
            <a:ext cx="7428614" cy="912812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en-GB" sz="2600" dirty="0"/>
              <a:t>David Preiss</a:t>
            </a:r>
          </a:p>
          <a:p>
            <a:pPr marL="0" indent="0">
              <a:lnSpc>
                <a:spcPct val="80000"/>
              </a:lnSpc>
            </a:pPr>
            <a:r>
              <a:rPr lang="en-GB" sz="2600" dirty="0"/>
              <a:t>BHF </a:t>
            </a:r>
            <a:r>
              <a:rPr lang="en-GB" sz="2600" dirty="0" smtClean="0"/>
              <a:t>Glasgow Cardiovascular Research Centre</a:t>
            </a:r>
          </a:p>
          <a:p>
            <a:pPr marL="0" indent="0">
              <a:lnSpc>
                <a:spcPct val="80000"/>
              </a:lnSpc>
            </a:pPr>
            <a:r>
              <a:rPr lang="en-GB" sz="2600" dirty="0" smtClean="0"/>
              <a:t>University </a:t>
            </a:r>
            <a:r>
              <a:rPr lang="en-GB" sz="2600" dirty="0"/>
              <a:t>of </a:t>
            </a:r>
            <a:r>
              <a:rPr lang="en-GB" sz="2600" dirty="0" smtClean="0"/>
              <a:t>Glasgow, UK</a:t>
            </a:r>
          </a:p>
          <a:p>
            <a:pPr marL="0" indent="0">
              <a:lnSpc>
                <a:spcPct val="80000"/>
              </a:lnSpc>
            </a:pPr>
            <a:r>
              <a:rPr lang="en-GB" sz="2600" dirty="0" smtClean="0"/>
              <a:t>13</a:t>
            </a:r>
            <a:r>
              <a:rPr lang="en-GB" sz="2600" baseline="30000" dirty="0" smtClean="0"/>
              <a:t>th</a:t>
            </a:r>
            <a:r>
              <a:rPr lang="en-GB" sz="2600" dirty="0" smtClean="0"/>
              <a:t> November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Open-label </a:t>
            </a:r>
            <a:r>
              <a:rPr lang="en-GB" b="0" dirty="0" err="1" smtClean="0">
                <a:solidFill>
                  <a:schemeClr val="tx1"/>
                </a:solidFill>
              </a:rPr>
              <a:t>fenofibrate</a:t>
            </a:r>
            <a:r>
              <a:rPr lang="en-GB" b="0" dirty="0" smtClean="0">
                <a:solidFill>
                  <a:schemeClr val="tx1"/>
                </a:solidFill>
              </a:rPr>
              <a:t> vs. no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Inclusion criteria: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T1DM and T2DM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Non-proliferative retinopathy (M1 or R2 or </a:t>
            </a:r>
            <a:r>
              <a:rPr lang="en-GB" sz="2000" u="sng" dirty="0">
                <a:solidFill>
                  <a:schemeClr val="tx2"/>
                </a:solidFill>
              </a:rPr>
              <a:t>bilateral</a:t>
            </a:r>
            <a:r>
              <a:rPr lang="en-GB" sz="2000" dirty="0">
                <a:solidFill>
                  <a:schemeClr val="tx2"/>
                </a:solidFill>
              </a:rPr>
              <a:t> R1)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Primary outcome: </a:t>
            </a:r>
            <a:r>
              <a:rPr lang="en-GB" b="0" u="sng" dirty="0">
                <a:solidFill>
                  <a:schemeClr val="tx1"/>
                </a:solidFill>
              </a:rPr>
              <a:t>progression to referable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Secondary outcomes: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GB" sz="2000" u="sng" dirty="0">
                <a:solidFill>
                  <a:schemeClr val="tx2"/>
                </a:solidFill>
              </a:rPr>
              <a:t>Visual acuity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Procedures (laser, </a:t>
            </a:r>
            <a:r>
              <a:rPr lang="en-GB" sz="2000" dirty="0" err="1">
                <a:solidFill>
                  <a:schemeClr val="tx2"/>
                </a:solidFill>
              </a:rPr>
              <a:t>vitrectomy</a:t>
            </a:r>
            <a:r>
              <a:rPr lang="en-GB" sz="2000" dirty="0">
                <a:solidFill>
                  <a:schemeClr val="tx2"/>
                </a:solidFill>
              </a:rPr>
              <a:t>, VEGF therapy)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</a:rPr>
              <a:t>Lesions close to macula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Drug mailed out from NHS GGC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Mean follow-up </a:t>
            </a:r>
            <a:r>
              <a:rPr lang="en-GB" b="0" u="sng" dirty="0" smtClean="0">
                <a:solidFill>
                  <a:schemeClr val="tx1"/>
                </a:solidFill>
              </a:rPr>
              <a:t>4 years</a:t>
            </a:r>
          </a:p>
        </p:txBody>
      </p:sp>
    </p:spTree>
    <p:extLst>
      <p:ext uri="{BB962C8B-B14F-4D97-AF65-F5344CB8AC3E}">
        <p14:creationId xmlns:p14="http://schemas.microsoft.com/office/powerpoint/2010/main" val="30256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size and </a:t>
            </a:r>
            <a:r>
              <a:rPr lang="en-GB" dirty="0" smtClean="0"/>
              <a:t>progress to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rgbClr val="C00000"/>
                </a:solidFill>
              </a:rPr>
              <a:t>n=1,060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28.8% progress to referable over 4 years (recent data)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Powered to </a:t>
            </a:r>
            <a:r>
              <a:rPr lang="en-GB" b="0" dirty="0" smtClean="0">
                <a:solidFill>
                  <a:schemeClr val="tx1"/>
                </a:solidFill>
              </a:rPr>
              <a:t>detect 33</a:t>
            </a:r>
            <a:r>
              <a:rPr lang="en-GB" b="0" dirty="0" smtClean="0">
                <a:solidFill>
                  <a:schemeClr val="tx1"/>
                </a:solidFill>
              </a:rPr>
              <a:t>% </a:t>
            </a:r>
            <a:r>
              <a:rPr lang="en-GB" b="0" dirty="0" smtClean="0">
                <a:solidFill>
                  <a:schemeClr val="tx1"/>
                </a:solidFill>
              </a:rPr>
              <a:t>reduction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222 </a:t>
            </a:r>
            <a:r>
              <a:rPr lang="en-GB" b="0" dirty="0" smtClean="0">
                <a:solidFill>
                  <a:schemeClr val="tx1"/>
                </a:solidFill>
              </a:rPr>
              <a:t>events</a:t>
            </a: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0" dirty="0" smtClean="0">
                <a:solidFill>
                  <a:schemeClr val="tx1"/>
                </a:solidFill>
              </a:rPr>
              <a:t>(</a:t>
            </a:r>
            <a:r>
              <a:rPr lang="en-GB" b="0" dirty="0" smtClean="0">
                <a:solidFill>
                  <a:schemeClr val="tx1"/>
                </a:solidFill>
              </a:rPr>
              <a:t>n=20,000 to 30,000 </a:t>
            </a:r>
            <a:r>
              <a:rPr lang="en-GB" b="0" dirty="0" smtClean="0">
                <a:solidFill>
                  <a:schemeClr val="tx1"/>
                </a:solidFill>
              </a:rPr>
              <a:t>with </a:t>
            </a:r>
            <a:r>
              <a:rPr lang="en-GB" b="0" dirty="0" smtClean="0">
                <a:solidFill>
                  <a:schemeClr val="tx1"/>
                </a:solidFill>
              </a:rPr>
              <a:t>M1/ R2/ bilateral R1 in Scotland)</a:t>
            </a:r>
            <a:endParaRPr lang="en-GB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Passed NIHR’s preliminary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Now at outline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If successful, starts in </a:t>
            </a:r>
            <a:r>
              <a:rPr lang="en-GB" b="0" dirty="0" smtClean="0">
                <a:solidFill>
                  <a:srgbClr val="C00000"/>
                </a:solidFill>
              </a:rPr>
              <a:t>February 2016</a:t>
            </a:r>
          </a:p>
          <a:p>
            <a:pPr marL="0" indent="0">
              <a:buNone/>
            </a:pP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Estimated numbers to recruit by health board</a:t>
            </a:r>
            <a:endParaRPr lang="en-GB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229057"/>
              </p:ext>
            </p:extLst>
          </p:nvPr>
        </p:nvGraphicFramePr>
        <p:xfrm>
          <a:off x="2133597" y="1139965"/>
          <a:ext cx="457909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263"/>
                <a:gridCol w="17508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11 mainland NHS boards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Highland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Borders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Lothian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Grampian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Dumfries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Galloway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Tayside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Forth </a:t>
                      </a:r>
                      <a:r>
                        <a:rPr lang="en-GB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en-GB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Fife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 GGC</a:t>
                      </a:r>
                      <a:endParaRPr lang="en-GB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248</a:t>
                      </a:r>
                      <a:endParaRPr lang="en-GB" sz="18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Ayrshire 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Arran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Lanarkshire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TOTAL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9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416332"/>
              </p:ext>
            </p:extLst>
          </p:nvPr>
        </p:nvGraphicFramePr>
        <p:xfrm>
          <a:off x="457200" y="12670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42549" y="5394251"/>
            <a:ext cx="156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SCI Diabetes</a:t>
            </a:r>
          </a:p>
          <a:p>
            <a:r>
              <a:rPr lang="en-GB" sz="1800" dirty="0" smtClean="0"/>
              <a:t>SCI Store</a:t>
            </a:r>
          </a:p>
          <a:p>
            <a:r>
              <a:rPr lang="en-GB" sz="1800" dirty="0" smtClean="0"/>
              <a:t>ISD</a:t>
            </a:r>
            <a:endParaRPr lang="en-GB" sz="1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50735" y="4295553"/>
            <a:ext cx="1821712" cy="1219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325814" y="4295553"/>
            <a:ext cx="414688" cy="109869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4" y="163028"/>
            <a:ext cx="5068186" cy="66026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LENS investigators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418342"/>
              </p:ext>
            </p:extLst>
          </p:nvPr>
        </p:nvGraphicFramePr>
        <p:xfrm>
          <a:off x="697635" y="1387528"/>
          <a:ext cx="79926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73"/>
                <a:gridCol w="1998173"/>
                <a:gridCol w="1998173"/>
                <a:gridCol w="199817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Glasgow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Aberdeen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Dundee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health boards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David Preiss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John</a:t>
                      </a:r>
                      <a:r>
                        <a:rPr lang="en-GB" baseline="0" dirty="0" smtClean="0"/>
                        <a:t> Olson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Helen </a:t>
                      </a:r>
                      <a:r>
                        <a:rPr lang="en-GB" dirty="0" err="1" smtClean="0"/>
                        <a:t>Colhoun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Local PIs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Jennifer Logue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Graham</a:t>
                      </a:r>
                      <a:r>
                        <a:rPr lang="en-GB" baseline="0" dirty="0" smtClean="0"/>
                        <a:t> Scotland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Graham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Leese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Naveed Sattar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Heather Murray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4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Patient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u="sng" dirty="0" smtClean="0">
                <a:solidFill>
                  <a:srgbClr val="C00000"/>
                </a:solidFill>
              </a:rPr>
              <a:t>Recruitment options</a:t>
            </a:r>
            <a:r>
              <a:rPr lang="en-GB" dirty="0" smtClean="0">
                <a:solidFill>
                  <a:srgbClr val="C0000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C00000"/>
                </a:solidFill>
              </a:rPr>
              <a:t>SDRN </a:t>
            </a:r>
            <a:r>
              <a:rPr lang="en-GB" dirty="0" smtClean="0">
                <a:solidFill>
                  <a:srgbClr val="C00000"/>
                </a:solidFill>
              </a:rPr>
              <a:t>register (n=2,300)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DRS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rgbClr val="C00000"/>
                </a:solidFill>
              </a:rPr>
              <a:t>Mail-out to all via NHS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C00000"/>
                </a:solidFill>
              </a:rPr>
              <a:t>LENS flyer at DRS centres</a:t>
            </a:r>
            <a:endParaRPr lang="en-GB" b="0" dirty="0" smtClean="0">
              <a:solidFill>
                <a:srgbClr val="C00000"/>
              </a:solidFill>
            </a:endParaRPr>
          </a:p>
          <a:p>
            <a:pPr lvl="1" indent="0"/>
            <a:endParaRPr lang="en-GB" sz="1000" b="0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Contacted by research nurse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Screening visit at research centre / hospital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Randomised to standard care or </a:t>
            </a:r>
            <a:r>
              <a:rPr lang="en-GB" b="0" dirty="0" err="1" smtClean="0">
                <a:solidFill>
                  <a:schemeClr val="tx1"/>
                </a:solidFill>
              </a:rPr>
              <a:t>fenofibrate</a:t>
            </a:r>
            <a:endParaRPr lang="en-GB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Drug mailed out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3 month safety visit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No additional face-to-face visits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Meets most of NIHR’s desired characteristics</a:t>
            </a:r>
            <a:r>
              <a:rPr lang="en-GB" b="0" dirty="0">
                <a:solidFill>
                  <a:schemeClr val="tx1"/>
                </a:solidFill>
                <a:sym typeface="Wingdings"/>
              </a:rPr>
              <a:t> </a:t>
            </a:r>
            <a:endParaRPr lang="en-GB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Scottish DRS: existing system, expertise, EQA </a:t>
            </a:r>
            <a:r>
              <a:rPr lang="en-GB" b="0" dirty="0" smtClean="0">
                <a:solidFill>
                  <a:schemeClr val="tx1"/>
                </a:solidFill>
                <a:sym typeface="Wingdings"/>
              </a:rPr>
              <a:t></a:t>
            </a:r>
            <a:endParaRPr lang="en-GB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SDRN adoption of trial </a:t>
            </a:r>
            <a:r>
              <a:rPr lang="en-GB" b="0" dirty="0" smtClean="0">
                <a:solidFill>
                  <a:schemeClr val="tx1"/>
                </a:solidFill>
                <a:sym typeface="Wingdings"/>
              </a:rPr>
              <a:t></a:t>
            </a:r>
            <a:endParaRPr lang="en-GB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Health economics work </a:t>
            </a:r>
            <a:r>
              <a:rPr lang="en-GB" b="0" dirty="0" smtClean="0">
                <a:solidFill>
                  <a:schemeClr val="tx1"/>
                </a:solidFill>
                <a:sym typeface="Wingdings"/>
              </a:rPr>
              <a:t>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Other outcomes: renal, CVD, long-term eye</a:t>
            </a:r>
            <a:r>
              <a:rPr lang="en-GB" b="0" dirty="0" smtClean="0">
                <a:solidFill>
                  <a:schemeClr val="tx1"/>
                </a:solidFill>
                <a:sym typeface="Wingdings"/>
              </a:rPr>
              <a:t> </a:t>
            </a:r>
            <a:endParaRPr lang="en-GB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Cheap medication </a:t>
            </a:r>
            <a:r>
              <a:rPr lang="en-GB" b="0" dirty="0" smtClean="0">
                <a:solidFill>
                  <a:schemeClr val="tx1"/>
                </a:solidFill>
                <a:sym typeface="Wingdings"/>
              </a:rPr>
              <a:t></a:t>
            </a:r>
            <a:endParaRPr lang="en-GB" b="0" dirty="0">
              <a:solidFill>
                <a:schemeClr val="tx1"/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8274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Recruitment: looking wider than LENS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LENS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Other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SHARE</a:t>
            </a:r>
          </a:p>
          <a:p>
            <a:endParaRPr lang="en-GB" dirty="0"/>
          </a:p>
          <a:p>
            <a:r>
              <a:rPr lang="en-GB" u="sng" dirty="0" smtClean="0"/>
              <a:t>Objective</a:t>
            </a:r>
            <a:r>
              <a:rPr lang="en-GB" dirty="0" smtClean="0"/>
              <a:t>: </a:t>
            </a:r>
            <a:r>
              <a:rPr lang="en-GB" b="0" dirty="0" smtClean="0"/>
              <a:t>try to find a way to maximise recruitment opportunities to ALL diabetes studies + in a way that impacts minimally on everyone</a:t>
            </a:r>
          </a:p>
          <a:p>
            <a:endParaRPr lang="en-GB" dirty="0"/>
          </a:p>
          <a:p>
            <a:r>
              <a:rPr lang="en-GB" u="sng" dirty="0" smtClean="0"/>
              <a:t>Scottish Government</a:t>
            </a:r>
            <a:r>
              <a:rPr lang="en-GB" dirty="0" smtClean="0"/>
              <a:t>: </a:t>
            </a:r>
            <a:r>
              <a:rPr lang="en-GB" b="0" dirty="0" smtClean="0"/>
              <a:t>funding probably available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7715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864" y="177212"/>
            <a:ext cx="4624366" cy="656014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1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990600"/>
            <a:ext cx="8629650" cy="4361121"/>
          </a:xfrm>
        </p:spPr>
        <p:txBody>
          <a:bodyPr/>
          <a:lstStyle/>
          <a:p>
            <a:r>
              <a:rPr lang="en-GB" dirty="0" smtClean="0"/>
              <a:t>General support for </a:t>
            </a:r>
            <a:r>
              <a:rPr lang="en-GB" dirty="0" smtClean="0"/>
              <a:t>trial</a:t>
            </a:r>
          </a:p>
          <a:p>
            <a:r>
              <a:rPr lang="en-GB" dirty="0" smtClean="0"/>
              <a:t>Approach to recruitment</a:t>
            </a:r>
            <a:endParaRPr lang="en-GB" dirty="0" smtClean="0"/>
          </a:p>
          <a:p>
            <a:r>
              <a:rPr lang="en-GB" dirty="0" smtClean="0"/>
              <a:t>Any suggestions</a:t>
            </a:r>
          </a:p>
          <a:p>
            <a:endParaRPr lang="en-GB" dirty="0" smtClean="0"/>
          </a:p>
          <a:p>
            <a:endParaRPr lang="en-GB" b="0" u="sng" dirty="0" smtClean="0">
              <a:solidFill>
                <a:schemeClr val="tx1"/>
              </a:solidFill>
            </a:endParaRPr>
          </a:p>
          <a:p>
            <a:r>
              <a:rPr lang="en-GB" b="0" u="sng" dirty="0" err="1" smtClean="0">
                <a:solidFill>
                  <a:schemeClr val="tx1"/>
                </a:solidFill>
              </a:rPr>
              <a:t>Fenofibrate</a:t>
            </a:r>
            <a:r>
              <a:rPr lang="en-GB" b="0" dirty="0" smtClean="0">
                <a:solidFill>
                  <a:schemeClr val="tx1"/>
                </a:solidFill>
              </a:rPr>
              <a:t>: 	lipid-modifying agent (tablet)</a:t>
            </a:r>
          </a:p>
          <a:p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		modest cardiovascular benefit (↓10% MI)</a:t>
            </a:r>
          </a:p>
          <a:p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		promising for retinopathy</a:t>
            </a:r>
          </a:p>
          <a:p>
            <a:r>
              <a:rPr lang="en-GB" b="0" dirty="0">
                <a:solidFill>
                  <a:schemeClr val="tx1"/>
                </a:solidFill>
              </a:rPr>
              <a:t>	</a:t>
            </a:r>
            <a:r>
              <a:rPr lang="en-GB" b="0" dirty="0" smtClean="0">
                <a:solidFill>
                  <a:schemeClr val="tx1"/>
                </a:solidFill>
              </a:rPr>
              <a:t>		£2 per month</a:t>
            </a:r>
          </a:p>
        </p:txBody>
      </p:sp>
    </p:spTree>
    <p:extLst>
      <p:ext uri="{BB962C8B-B14F-4D97-AF65-F5344CB8AC3E}">
        <p14:creationId xmlns:p14="http://schemas.microsoft.com/office/powerpoint/2010/main" val="24782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– with your agreement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We liaise with health 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SDRN form mailed out with DRS appointment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Completed form returned (hopefully)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If </a:t>
            </a:r>
            <a:r>
              <a:rPr lang="en-GB" b="0" dirty="0" smtClean="0">
                <a:solidFill>
                  <a:schemeClr val="tx1"/>
                </a:solidFill>
              </a:rPr>
              <a:t>no form </a:t>
            </a:r>
            <a:r>
              <a:rPr lang="en-GB" b="0" dirty="0" smtClean="0">
                <a:solidFill>
                  <a:schemeClr val="tx1"/>
                </a:solidFill>
              </a:rPr>
              <a:t>brought but patient interested – form </a:t>
            </a:r>
            <a:r>
              <a:rPr lang="en-GB" b="0" dirty="0" smtClean="0">
                <a:solidFill>
                  <a:schemeClr val="tx1"/>
                </a:solidFill>
              </a:rPr>
              <a:t>supplied and completed</a:t>
            </a:r>
            <a:endParaRPr lang="en-GB" b="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Sent by you to SDRN office every XX days/weeks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1.5  </a:t>
            </a:r>
            <a:r>
              <a:rPr lang="en-GB" b="0" smtClean="0">
                <a:solidFill>
                  <a:schemeClr val="tx1"/>
                </a:solidFill>
              </a:rPr>
              <a:t>year duration</a:t>
            </a:r>
            <a:endParaRPr lang="en-GB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7173" y="2651105"/>
            <a:ext cx="8024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30000"/>
              </a:spcBef>
            </a:pPr>
            <a:r>
              <a:rPr lang="en-GB" sz="28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LENS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: </a:t>
            </a:r>
            <a:r>
              <a:rPr lang="en-GB" sz="28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owering </a:t>
            </a:r>
            <a:r>
              <a:rPr lang="en-GB" sz="2800" b="1" u="sng" kern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GB" sz="2800" b="1" kern="0" dirty="0">
                <a:solidFill>
                  <a:srgbClr val="C00000"/>
                </a:solidFill>
                <a:latin typeface="Arial"/>
                <a:cs typeface="Arial"/>
              </a:rPr>
              <a:t>vents in </a:t>
            </a:r>
            <a:r>
              <a:rPr lang="en-GB" sz="2800" b="1" u="sng" kern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GB" sz="2800" b="1" kern="0" dirty="0">
                <a:solidFill>
                  <a:srgbClr val="C00000"/>
                </a:solidFill>
                <a:latin typeface="Arial"/>
                <a:cs typeface="Arial"/>
              </a:rPr>
              <a:t>on-proliferative 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	   retinopathy </a:t>
            </a:r>
            <a:r>
              <a:rPr lang="en-GB" sz="2800" b="1" kern="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lang="en-GB" sz="28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cotland</a:t>
            </a:r>
            <a:endParaRPr lang="en-GB" sz="2800" b="1" kern="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" name="Picture 2" descr="Scotland flag map post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753" y="4720028"/>
            <a:ext cx="1993500" cy="199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752475"/>
            <a:ext cx="82740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Fibrates</a:t>
            </a:r>
            <a:r>
              <a:rPr lang="en-GB" dirty="0" smtClean="0"/>
              <a:t> and retinopathy: older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55186"/>
            <a:ext cx="3698631" cy="3160034"/>
          </a:xfrm>
        </p:spPr>
        <p:txBody>
          <a:bodyPr/>
          <a:lstStyle/>
          <a:p>
            <a:r>
              <a:rPr lang="en-GB" sz="2600" dirty="0" err="1" smtClean="0"/>
              <a:t>Clofibrate</a:t>
            </a:r>
            <a:r>
              <a:rPr lang="en-GB" sz="2600" dirty="0" smtClean="0"/>
              <a:t> in </a:t>
            </a:r>
            <a:r>
              <a:rPr lang="en-GB" sz="2600" dirty="0" err="1" smtClean="0"/>
              <a:t>exudative</a:t>
            </a:r>
            <a:r>
              <a:rPr lang="en-GB" sz="2600" dirty="0" smtClean="0"/>
              <a:t> retinopathy</a:t>
            </a:r>
          </a:p>
          <a:p>
            <a:endParaRPr lang="en-GB" sz="800" b="0" dirty="0" smtClean="0">
              <a:solidFill>
                <a:schemeClr val="tx1"/>
              </a:solidFill>
            </a:endParaRPr>
          </a:p>
          <a:p>
            <a:r>
              <a:rPr lang="en-GB" sz="2400" b="0" dirty="0" smtClean="0">
                <a:solidFill>
                  <a:schemeClr val="tx1"/>
                </a:solidFill>
              </a:rPr>
              <a:t>n=48</a:t>
            </a:r>
          </a:p>
          <a:p>
            <a:r>
              <a:rPr lang="en-GB" sz="2400" b="0" dirty="0" smtClean="0">
                <a:solidFill>
                  <a:schemeClr val="tx1"/>
                </a:solidFill>
              </a:rPr>
              <a:t>3 years</a:t>
            </a:r>
          </a:p>
          <a:p>
            <a:r>
              <a:rPr lang="en-GB" sz="2400" b="0" dirty="0" smtClean="0">
                <a:solidFill>
                  <a:schemeClr val="tx1"/>
                </a:solidFill>
              </a:rPr>
              <a:t>Hard exudates: ↓ p&lt;0.0001 </a:t>
            </a:r>
          </a:p>
          <a:p>
            <a:r>
              <a:rPr lang="en-GB" sz="2400" b="0" dirty="0" smtClean="0">
                <a:solidFill>
                  <a:schemeClr val="tx1"/>
                </a:solidFill>
              </a:rPr>
              <a:t>Vascular lesions: ↔</a:t>
            </a:r>
            <a:endParaRPr lang="en-GB" sz="2400" b="0" dirty="0">
              <a:solidFill>
                <a:schemeClr val="tx1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15" y="1526190"/>
            <a:ext cx="2292997" cy="455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7" y="1573811"/>
            <a:ext cx="2159730" cy="4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646985" y="1213338"/>
            <a:ext cx="0" cy="51259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09124" y="6521397"/>
            <a:ext cx="3116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i="1" dirty="0" smtClean="0"/>
              <a:t>Duncan L </a:t>
            </a:r>
            <a:r>
              <a:rPr lang="en-GB" sz="1200" i="1" dirty="0"/>
              <a:t>et al. </a:t>
            </a:r>
            <a:r>
              <a:rPr lang="en-GB" sz="1200" i="1" dirty="0" smtClean="0"/>
              <a:t>Diabetes 1968;17:458-67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489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dirty="0" err="1" smtClean="0"/>
              <a:t>Fenofibrate</a:t>
            </a:r>
            <a:r>
              <a:rPr lang="en-GB" sz="2700" dirty="0" smtClean="0"/>
              <a:t> trials: retinopathy</a:t>
            </a:r>
            <a:endParaRPr lang="en-GB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32" y="852059"/>
            <a:ext cx="4376738" cy="639762"/>
          </a:xfrm>
        </p:spPr>
        <p:txBody>
          <a:bodyPr/>
          <a:lstStyle/>
          <a:p>
            <a:r>
              <a:rPr lang="en-GB" dirty="0" smtClean="0"/>
              <a:t>FIELD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92530159"/>
              </p:ext>
            </p:extLst>
          </p:nvPr>
        </p:nvGraphicFramePr>
        <p:xfrm>
          <a:off x="341523" y="1646059"/>
          <a:ext cx="4494882" cy="374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939"/>
                <a:gridCol w="1009107"/>
                <a:gridCol w="962913"/>
                <a:gridCol w="1255923"/>
              </a:tblGrid>
              <a:tr h="827783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Fenofib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r>
                        <a:rPr lang="en-GB" sz="1600" dirty="0" smtClean="0"/>
                        <a:t>n=4,895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Placebo</a:t>
                      </a:r>
                    </a:p>
                    <a:p>
                      <a:r>
                        <a:rPr lang="en-GB" sz="1600" dirty="0" smtClean="0"/>
                        <a:t>n=4,900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</a:t>
                      </a:r>
                      <a:endParaRPr lang="en-GB" sz="1600" dirty="0"/>
                    </a:p>
                  </a:txBody>
                  <a:tcPr anchor="ctr" anchorCtr="1"/>
                </a:tc>
              </a:tr>
              <a:tr h="57415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Laser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164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238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0.0002</a:t>
                      </a:r>
                      <a:endParaRPr lang="en-GB" sz="1600" dirty="0"/>
                    </a:p>
                  </a:txBody>
                  <a:tcPr anchor="ctr" anchorCtr="1"/>
                </a:tc>
              </a:tr>
              <a:tr h="439385"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solidFill>
                            <a:schemeClr val="bg1"/>
                          </a:solidFill>
                        </a:rPr>
                        <a:t>Fenofib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n=512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n=500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Laser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0.0004</a:t>
                      </a:r>
                      <a:endParaRPr lang="en-GB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 step progress.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46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57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0.19</a:t>
                      </a:r>
                      <a:endParaRPr lang="en-GB" sz="1600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Composite*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53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75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0.022</a:t>
                      </a:r>
                      <a:endParaRPr lang="en-GB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8307" y="852059"/>
            <a:ext cx="4378325" cy="639762"/>
          </a:xfrm>
        </p:spPr>
        <p:txBody>
          <a:bodyPr/>
          <a:lstStyle/>
          <a:p>
            <a:r>
              <a:rPr lang="en-GB" dirty="0" smtClean="0"/>
              <a:t>ACCORD Eye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03714101"/>
              </p:ext>
            </p:extLst>
          </p:nvPr>
        </p:nvGraphicFramePr>
        <p:xfrm>
          <a:off x="4935557" y="1646059"/>
          <a:ext cx="4131326" cy="139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889"/>
                <a:gridCol w="1024568"/>
                <a:gridCol w="980502"/>
                <a:gridCol w="892367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Fenofib</a:t>
                      </a:r>
                      <a:r>
                        <a:rPr lang="en-GB" sz="1600" dirty="0" smtClean="0"/>
                        <a:t>. + statin</a:t>
                      </a:r>
                    </a:p>
                    <a:p>
                      <a:r>
                        <a:rPr lang="en-GB" sz="1600" dirty="0" smtClean="0"/>
                        <a:t>n=806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Fenofib</a:t>
                      </a:r>
                      <a:r>
                        <a:rPr lang="en-GB" sz="1600" dirty="0" smtClean="0"/>
                        <a:t>.</a:t>
                      </a:r>
                    </a:p>
                    <a:p>
                      <a:endParaRPr lang="en-GB" sz="1600" smtClean="0"/>
                    </a:p>
                    <a:p>
                      <a:r>
                        <a:rPr lang="en-GB" sz="1600" smtClean="0"/>
                        <a:t>n=787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HR (p)</a:t>
                      </a:r>
                      <a:endParaRPr lang="en-GB" sz="1600" dirty="0"/>
                    </a:p>
                  </a:txBody>
                  <a:tcPr anchor="ctr" anchorCtr="1"/>
                </a:tc>
              </a:tr>
              <a:tr h="571636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Composite*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52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80</a:t>
                      </a:r>
                      <a:endParaRPr lang="en-GB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0.006</a:t>
                      </a:r>
                      <a:endParaRPr lang="en-GB" sz="1600" dirty="0"/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73689" y="6323084"/>
            <a:ext cx="2940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 err="1" smtClean="0"/>
              <a:t>Keech</a:t>
            </a:r>
            <a:r>
              <a:rPr lang="en-GB" sz="1200" dirty="0" smtClean="0"/>
              <a:t> A et al. Lancet 2007;370:1687-97</a:t>
            </a:r>
            <a:endParaRPr lang="en-GB" sz="1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12549" y="6321246"/>
            <a:ext cx="294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ACCORD and ACCORD Eye study groups. NEJM 2010;363:233-44</a:t>
            </a:r>
            <a:endParaRPr lang="en-GB" sz="12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2531" y="5439886"/>
            <a:ext cx="3497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* laser or macular oedema or 2 step progression</a:t>
            </a:r>
            <a:endParaRPr lang="en-GB" sz="12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944782" y="3124478"/>
            <a:ext cx="3497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* laser or </a:t>
            </a:r>
            <a:r>
              <a:rPr lang="en-GB" sz="1200" dirty="0" err="1" smtClean="0"/>
              <a:t>vitrectomy</a:t>
            </a:r>
            <a:r>
              <a:rPr lang="en-GB" sz="1200" dirty="0" smtClean="0"/>
              <a:t> or 3 step progression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515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effect rather than systemic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199923"/>
            <a:ext cx="8635145" cy="5453063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ype 1 DM rat model</a:t>
            </a:r>
          </a:p>
          <a:p>
            <a:endParaRPr lang="en-GB" sz="1000" dirty="0" smtClean="0"/>
          </a:p>
          <a:p>
            <a:r>
              <a:rPr lang="en-GB" dirty="0" err="1" smtClean="0"/>
              <a:t>Fenofibrate</a:t>
            </a:r>
            <a:r>
              <a:rPr lang="en-GB" dirty="0" smtClean="0"/>
              <a:t>: Oral administration</a:t>
            </a:r>
          </a:p>
          <a:p>
            <a:r>
              <a:rPr lang="en-GB" sz="2200" b="0" dirty="0" smtClean="0">
                <a:solidFill>
                  <a:schemeClr val="tx1"/>
                </a:solidFill>
              </a:rPr>
              <a:t>↓ vascular permeability</a:t>
            </a:r>
          </a:p>
          <a:p>
            <a:r>
              <a:rPr lang="en-GB" sz="2200" b="0" dirty="0" smtClean="0">
                <a:solidFill>
                  <a:schemeClr val="tx1"/>
                </a:solidFill>
              </a:rPr>
              <a:t>↓ inflammation: ICAM-1, </a:t>
            </a:r>
            <a:r>
              <a:rPr lang="en-GB" sz="2200" b="0" dirty="0" err="1" smtClean="0">
                <a:solidFill>
                  <a:schemeClr val="tx1"/>
                </a:solidFill>
              </a:rPr>
              <a:t>NFkB</a:t>
            </a:r>
            <a:endParaRPr lang="en-GB" sz="2200" b="0" dirty="0" smtClean="0">
              <a:solidFill>
                <a:schemeClr val="tx1"/>
              </a:solidFill>
            </a:endParaRPr>
          </a:p>
          <a:p>
            <a:endParaRPr lang="en-GB" sz="1000" b="0" dirty="0" smtClean="0">
              <a:solidFill>
                <a:schemeClr val="tx1"/>
              </a:solidFill>
            </a:endParaRPr>
          </a:p>
          <a:p>
            <a:r>
              <a:rPr lang="en-GB" dirty="0" err="1" smtClean="0"/>
              <a:t>Fenofibrate</a:t>
            </a:r>
            <a:r>
              <a:rPr lang="en-GB" dirty="0" smtClean="0"/>
              <a:t>: </a:t>
            </a:r>
            <a:r>
              <a:rPr lang="en-GB" dirty="0" err="1" smtClean="0"/>
              <a:t>intravitreal</a:t>
            </a:r>
            <a:r>
              <a:rPr lang="en-GB" dirty="0" smtClean="0"/>
              <a:t> injection</a:t>
            </a:r>
          </a:p>
          <a:p>
            <a:r>
              <a:rPr lang="en-GB" sz="2200" b="0" dirty="0" smtClean="0">
                <a:solidFill>
                  <a:schemeClr val="tx1"/>
                </a:solidFill>
              </a:rPr>
              <a:t>↓ vascular permeability</a:t>
            </a:r>
          </a:p>
          <a:p>
            <a:r>
              <a:rPr lang="en-GB" sz="2200" b="0" dirty="0" smtClean="0">
                <a:solidFill>
                  <a:schemeClr val="tx1"/>
                </a:solidFill>
              </a:rPr>
              <a:t>↓ </a:t>
            </a:r>
            <a:r>
              <a:rPr lang="en-GB" sz="2200" b="0" dirty="0" err="1" smtClean="0">
                <a:solidFill>
                  <a:schemeClr val="tx1"/>
                </a:solidFill>
              </a:rPr>
              <a:t>ischaemia</a:t>
            </a:r>
            <a:r>
              <a:rPr lang="en-GB" sz="2200" b="0" dirty="0" smtClean="0">
                <a:solidFill>
                  <a:schemeClr val="tx1"/>
                </a:solidFill>
              </a:rPr>
              <a:t>-induced neovascularisation</a:t>
            </a:r>
          </a:p>
          <a:p>
            <a:pPr lvl="0"/>
            <a:endParaRPr lang="en-GB" sz="1000" dirty="0" smtClean="0">
              <a:solidFill>
                <a:srgbClr val="003C69"/>
              </a:solidFill>
            </a:endParaRPr>
          </a:p>
          <a:p>
            <a:pPr lvl="0"/>
            <a:r>
              <a:rPr lang="en-GB" dirty="0" smtClean="0">
                <a:solidFill>
                  <a:srgbClr val="003C69"/>
                </a:solidFill>
              </a:rPr>
              <a:t>Eye drop trials?</a:t>
            </a:r>
            <a:endParaRPr lang="en-GB" dirty="0">
              <a:solidFill>
                <a:srgbClr val="003C69"/>
              </a:solidFill>
            </a:endParaRPr>
          </a:p>
          <a:p>
            <a:endParaRPr lang="en-GB" sz="1000" b="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FIG. 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402" y="939289"/>
            <a:ext cx="3684208" cy="4712361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89757" y="6507704"/>
            <a:ext cx="2940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Chen Y et al. Diabetes 2013;62:261-72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628742" y="5761822"/>
            <a:ext cx="288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VEGF on placebo vs. </a:t>
            </a:r>
            <a:r>
              <a:rPr lang="en-GB" dirty="0" err="1" smtClean="0"/>
              <a:t>fenofibrate</a:t>
            </a:r>
            <a:r>
              <a:rPr lang="en-GB" dirty="0" smtClean="0"/>
              <a:t> (intra-</a:t>
            </a:r>
            <a:r>
              <a:rPr lang="en-GB" dirty="0" err="1" smtClean="0"/>
              <a:t>vitreal</a:t>
            </a:r>
            <a:r>
              <a:rPr lang="en-GB" dirty="0" smtClean="0"/>
              <a:t> injection)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2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 of </a:t>
            </a:r>
            <a:r>
              <a:rPr lang="en-GB" dirty="0" err="1" smtClean="0"/>
              <a:t>fenofibrate</a:t>
            </a:r>
            <a:r>
              <a:rPr lang="en-GB" dirty="0" smtClean="0"/>
              <a:t> for DR?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clear national (or international) position</a:t>
            </a:r>
          </a:p>
          <a:p>
            <a:endParaRPr lang="en-GB" sz="1000" dirty="0" smtClean="0"/>
          </a:p>
          <a:p>
            <a:r>
              <a:rPr lang="en-GB" dirty="0" err="1" smtClean="0"/>
              <a:t>RCOphth</a:t>
            </a:r>
            <a:r>
              <a:rPr lang="en-GB" dirty="0" smtClean="0"/>
              <a:t>: </a:t>
            </a:r>
            <a:r>
              <a:rPr lang="en-GB" b="0" dirty="0" smtClean="0">
                <a:solidFill>
                  <a:schemeClr val="tx1"/>
                </a:solidFill>
              </a:rPr>
              <a:t>“</a:t>
            </a:r>
            <a:r>
              <a:rPr lang="en-GB" b="0" u="sng" dirty="0" smtClean="0">
                <a:solidFill>
                  <a:schemeClr val="tx1"/>
                </a:solidFill>
              </a:rPr>
              <a:t>Consider</a:t>
            </a:r>
            <a:r>
              <a:rPr lang="en-GB" b="0" dirty="0" smtClean="0">
                <a:solidFill>
                  <a:schemeClr val="tx1"/>
                </a:solidFill>
              </a:rPr>
              <a:t> adding </a:t>
            </a:r>
            <a:r>
              <a:rPr lang="en-GB" b="0" dirty="0" err="1" smtClean="0">
                <a:solidFill>
                  <a:schemeClr val="tx1"/>
                </a:solidFill>
              </a:rPr>
              <a:t>fenofibrate</a:t>
            </a:r>
            <a:r>
              <a:rPr lang="en-GB" b="0" dirty="0" smtClean="0">
                <a:solidFill>
                  <a:schemeClr val="tx1"/>
                </a:solidFill>
              </a:rPr>
              <a:t> to a </a:t>
            </a:r>
            <a:r>
              <a:rPr lang="en-GB" b="0" dirty="0" err="1" smtClean="0">
                <a:solidFill>
                  <a:schemeClr val="tx1"/>
                </a:solidFill>
              </a:rPr>
              <a:t>statin</a:t>
            </a:r>
            <a:r>
              <a:rPr lang="en-GB" b="0" dirty="0" smtClean="0">
                <a:solidFill>
                  <a:schemeClr val="tx1"/>
                </a:solidFill>
              </a:rPr>
              <a:t> for non-proliferative retinopathy in type 2 diabetes. (Level B)”</a:t>
            </a:r>
          </a:p>
          <a:p>
            <a:r>
              <a:rPr lang="en-GB" dirty="0" smtClean="0"/>
              <a:t>NICE: </a:t>
            </a:r>
            <a:r>
              <a:rPr lang="en-GB" b="0" dirty="0" smtClean="0">
                <a:solidFill>
                  <a:schemeClr val="tx1"/>
                </a:solidFill>
              </a:rPr>
              <a:t>no mention; CG66</a:t>
            </a:r>
          </a:p>
          <a:p>
            <a:r>
              <a:rPr lang="en-GB" dirty="0" smtClean="0"/>
              <a:t>SIGN: </a:t>
            </a:r>
            <a:r>
              <a:rPr lang="en-GB" b="0" dirty="0" smtClean="0">
                <a:solidFill>
                  <a:schemeClr val="tx1"/>
                </a:solidFill>
              </a:rPr>
              <a:t>“Although a number of treatments for diabetic retinopathy are of interest, there is </a:t>
            </a:r>
            <a:r>
              <a:rPr lang="en-GB" b="0" u="sng" dirty="0" smtClean="0">
                <a:solidFill>
                  <a:schemeClr val="tx1"/>
                </a:solidFill>
              </a:rPr>
              <a:t>no compelling evidence</a:t>
            </a:r>
            <a:r>
              <a:rPr lang="en-GB" b="0" dirty="0" smtClean="0">
                <a:solidFill>
                  <a:schemeClr val="tx1"/>
                </a:solidFill>
              </a:rPr>
              <a:t> for their routine use”; Guideline 116</a:t>
            </a:r>
          </a:p>
          <a:p>
            <a:r>
              <a:rPr lang="en-GB" dirty="0" smtClean="0"/>
              <a:t>Opinion: </a:t>
            </a:r>
            <a:r>
              <a:rPr lang="en-GB" b="0" dirty="0" smtClean="0">
                <a:solidFill>
                  <a:schemeClr val="tx1"/>
                </a:solidFill>
              </a:rPr>
              <a:t>Diabetes UK 2013; ongoing interest but unsure</a:t>
            </a:r>
          </a:p>
          <a:p>
            <a:endParaRPr lang="en-GB" b="0" dirty="0" smtClean="0">
              <a:solidFill>
                <a:schemeClr val="tx1"/>
              </a:solidFill>
            </a:endParaRPr>
          </a:p>
          <a:p>
            <a:r>
              <a:rPr lang="en-GB" dirty="0" smtClean="0"/>
              <a:t>Australia: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smtClean="0">
                <a:solidFill>
                  <a:schemeClr val="tx1"/>
                </a:solidFill>
              </a:rPr>
              <a:t>license for DR in Australia; Europe application in</a:t>
            </a:r>
          </a:p>
          <a:p>
            <a:endParaRPr lang="en-GB" b="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84" y="153961"/>
            <a:ext cx="6281942" cy="6534838"/>
          </a:xfrm>
          <a:prstGeom prst="rect">
            <a:avLst/>
          </a:prstGeom>
          <a:noFill/>
          <a:ln w="603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NIHR call for ‘efficient trials’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Rapid start </a:t>
            </a:r>
            <a:endParaRPr lang="en-GB" b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Efficient conduct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Use of routinely collected data where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Simplified design with most important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Innovations to promote efficient recruitment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tx1"/>
                </a:solidFill>
              </a:rPr>
              <a:t>Full or partial use of routine data</a:t>
            </a:r>
          </a:p>
        </p:txBody>
      </p:sp>
    </p:spTree>
    <p:extLst>
      <p:ext uri="{BB962C8B-B14F-4D97-AF65-F5344CB8AC3E}">
        <p14:creationId xmlns:p14="http://schemas.microsoft.com/office/powerpoint/2010/main" val="9579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7173" y="2651105"/>
            <a:ext cx="8024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30000"/>
              </a:spcBef>
            </a:pPr>
            <a:r>
              <a:rPr lang="en-GB" sz="28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LENS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: </a:t>
            </a:r>
            <a:r>
              <a:rPr lang="en-GB" sz="28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owering </a:t>
            </a:r>
            <a:r>
              <a:rPr lang="en-GB" sz="2800" b="1" u="sng" kern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GB" sz="2800" b="1" kern="0" dirty="0">
                <a:solidFill>
                  <a:srgbClr val="C00000"/>
                </a:solidFill>
                <a:latin typeface="Arial"/>
                <a:cs typeface="Arial"/>
              </a:rPr>
              <a:t>vents in </a:t>
            </a:r>
            <a:r>
              <a:rPr lang="en-GB" sz="2800" b="1" u="sng" kern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GB" sz="2800" b="1" kern="0" dirty="0">
                <a:solidFill>
                  <a:srgbClr val="C00000"/>
                </a:solidFill>
                <a:latin typeface="Arial"/>
                <a:cs typeface="Arial"/>
              </a:rPr>
              <a:t>on-proliferative 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	   retinopathy </a:t>
            </a:r>
            <a:r>
              <a:rPr lang="en-GB" sz="2800" b="1" kern="0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lang="en-GB" sz="2800" b="1" u="sng" kern="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GB" sz="2800" b="1" kern="0" dirty="0" smtClean="0">
                <a:solidFill>
                  <a:srgbClr val="C00000"/>
                </a:solidFill>
                <a:latin typeface="Arial"/>
                <a:cs typeface="Arial"/>
              </a:rPr>
              <a:t>cotland</a:t>
            </a:r>
            <a:endParaRPr lang="en-GB" sz="2800" b="1" kern="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5" name="Picture 2" descr="Scotland flag map post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753" y="4720028"/>
            <a:ext cx="1993500" cy="199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7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83" y="927628"/>
            <a:ext cx="6400320" cy="576612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1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12Slid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12Slid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PETENOS_1:templates:FacultyPPTtemps:standard12Slide.pot</Template>
  <TotalTime>4160</TotalTime>
  <Words>743</Words>
  <Application>Microsoft Office PowerPoint</Application>
  <PresentationFormat>On-screen Show (4:3)</PresentationFormat>
  <Paragraphs>210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standard12Slide</vt:lpstr>
      <vt:lpstr>Fenofibrate for retinopathy</vt:lpstr>
      <vt:lpstr>Content</vt:lpstr>
      <vt:lpstr>Fibrates and retinopathy: older studies</vt:lpstr>
      <vt:lpstr>Fenofibrate trials: retinopathy</vt:lpstr>
      <vt:lpstr>Local effect rather than systemic</vt:lpstr>
      <vt:lpstr>Current status of fenofibrate for DR?</vt:lpstr>
      <vt:lpstr>Recent NIHR call for ‘efficient trials’</vt:lpstr>
      <vt:lpstr>PowerPoint Presentation</vt:lpstr>
      <vt:lpstr>PowerPoint Presentation</vt:lpstr>
      <vt:lpstr>Proposal</vt:lpstr>
      <vt:lpstr>Sample size and progress to date</vt:lpstr>
      <vt:lpstr>Estimated numbers to recruit by health board</vt:lpstr>
      <vt:lpstr>Structure</vt:lpstr>
      <vt:lpstr>PowerPoint Presentation</vt:lpstr>
      <vt:lpstr>LENS investigators</vt:lpstr>
      <vt:lpstr>Patient journey</vt:lpstr>
      <vt:lpstr>Strengths</vt:lpstr>
      <vt:lpstr>Recruitment: looking wider than LENS</vt:lpstr>
      <vt:lpstr>PowerPoint Presentation</vt:lpstr>
      <vt:lpstr>Plan – with your agreement</vt:lpstr>
      <vt:lpstr>PowerPoint Presentation</vt:lpstr>
      <vt:lpstr>Thank you</vt:lpstr>
    </vt:vector>
  </TitlesOfParts>
  <Company>Ger Malcolm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Statins and diabetes - a link?</dc:title>
  <dc:creator>David Preiss</dc:creator>
  <cp:lastModifiedBy>djp17f</cp:lastModifiedBy>
  <cp:revision>325</cp:revision>
  <cp:lastPrinted>2014-05-08T16:08:21Z</cp:lastPrinted>
  <dcterms:created xsi:type="dcterms:W3CDTF">2008-06-26T10:48:04Z</dcterms:created>
  <dcterms:modified xsi:type="dcterms:W3CDTF">2014-11-12T13:29:43Z</dcterms:modified>
</cp:coreProperties>
</file>