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c:rich>
      </c:tx>
      <c:layout/>
    </c:title>
    <c:plotArea>
      <c:layout>
        <c:manualLayout>
          <c:layoutTarget val="inner"/>
          <c:xMode val="edge"/>
          <c:yMode val="edge"/>
          <c:x val="6.4148955064827429E-2"/>
          <c:y val="0.10199269784014428"/>
          <c:w val="0.73528082016063778"/>
          <c:h val="0.814876659970576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Eligible Population 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b="1" i="0" baseline="0"/>
                </a:pPr>
                <a:endParaRPr lang="en-US"/>
              </a:p>
            </c:txPr>
            <c:showVal val="1"/>
          </c:dLbls>
          <c:trendline>
            <c:spPr>
              <a:ln>
                <a:solidFill>
                  <a:srgbClr val="FF0000"/>
                </a:solidFill>
              </a:ln>
            </c:spPr>
            <c:trendlineType val="linear"/>
            <c:forward val="4"/>
          </c:trendline>
          <c:cat>
            <c:numRef>
              <c:f>Sheet1!$A$2:$A$11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157937</c:v>
                </c:pt>
                <c:pt idx="1">
                  <c:v>174582</c:v>
                </c:pt>
                <c:pt idx="2">
                  <c:v>227380</c:v>
                </c:pt>
                <c:pt idx="3">
                  <c:v>237333</c:v>
                </c:pt>
                <c:pt idx="4">
                  <c:v>247017</c:v>
                </c:pt>
                <c:pt idx="5">
                  <c:v>255500</c:v>
                </c:pt>
              </c:numCache>
            </c:numRef>
          </c:val>
        </c:ser>
        <c:marker val="1"/>
        <c:axId val="72971776"/>
        <c:axId val="72973312"/>
      </c:lineChart>
      <c:catAx>
        <c:axId val="72971776"/>
        <c:scaling>
          <c:orientation val="minMax"/>
        </c:scaling>
        <c:axPos val="b"/>
        <c:numFmt formatCode="General" sourceLinked="0"/>
        <c:tickLblPos val="nextTo"/>
        <c:crossAx val="72973312"/>
        <c:crosses val="autoZero"/>
        <c:auto val="1"/>
        <c:lblAlgn val="ctr"/>
        <c:lblOffset val="100"/>
      </c:catAx>
      <c:valAx>
        <c:axId val="72973312"/>
        <c:scaling>
          <c:orientation val="minMax"/>
        </c:scaling>
        <c:axPos val="l"/>
        <c:majorGridlines/>
        <c:numFmt formatCode="#,##0" sourceLinked="1"/>
        <c:tickLblPos val="nextTo"/>
        <c:crossAx val="729717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6.4148955064827429E-2"/>
          <c:y val="0.10199269784014428"/>
          <c:w val="0.73528082016063778"/>
          <c:h val="0.814876659970576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Eligible Population 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b="1" i="0" baseline="0"/>
                </a:pPr>
                <a:endParaRPr lang="en-US"/>
              </a:p>
            </c:txPr>
            <c:showVal val="1"/>
          </c:dLbls>
          <c:trendline>
            <c:spPr>
              <a:ln>
                <a:solidFill>
                  <a:srgbClr val="FF0000"/>
                </a:solidFill>
              </a:ln>
            </c:spPr>
            <c:trendlineType val="linear"/>
            <c:forward val="4"/>
          </c:trendline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157937</c:v>
                </c:pt>
                <c:pt idx="1">
                  <c:v>174582</c:v>
                </c:pt>
                <c:pt idx="2">
                  <c:v>227380</c:v>
                </c:pt>
                <c:pt idx="3">
                  <c:v>237333</c:v>
                </c:pt>
                <c:pt idx="4">
                  <c:v>247017</c:v>
                </c:pt>
                <c:pt idx="5">
                  <c:v>255500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24 Month Interval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1" i="0" baseline="0"/>
                </a:pPr>
                <a:endParaRPr lang="en-US"/>
              </a:p>
            </c:txPr>
            <c:showVal val="1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6" formatCode="#,##0">
                  <c:v>225525</c:v>
                </c:pt>
                <c:pt idx="7" formatCode="#,##0">
                  <c:v>233750</c:v>
                </c:pt>
                <c:pt idx="8" formatCode="#,##0">
                  <c:v>242225</c:v>
                </c:pt>
                <c:pt idx="9" formatCode="#,##0">
                  <c:v>250000</c:v>
                </c:pt>
                <c:pt idx="10" formatCode="#,##0">
                  <c:v>258250</c:v>
                </c:pt>
              </c:numCache>
            </c:numRef>
          </c:val>
        </c:ser>
        <c:marker val="1"/>
        <c:axId val="73664000"/>
        <c:axId val="73665536"/>
      </c:lineChart>
      <c:catAx>
        <c:axId val="73664000"/>
        <c:scaling>
          <c:orientation val="minMax"/>
        </c:scaling>
        <c:axPos val="b"/>
        <c:numFmt formatCode="General" sourceLinked="0"/>
        <c:tickLblPos val="nextTo"/>
        <c:crossAx val="73665536"/>
        <c:crosses val="autoZero"/>
        <c:auto val="1"/>
        <c:lblAlgn val="ctr"/>
        <c:lblOffset val="100"/>
      </c:catAx>
      <c:valAx>
        <c:axId val="73665536"/>
        <c:scaling>
          <c:orientation val="minMax"/>
        </c:scaling>
        <c:axPos val="l"/>
        <c:majorGridlines/>
        <c:numFmt formatCode="#,##0" sourceLinked="1"/>
        <c:tickLblPos val="nextTo"/>
        <c:crossAx val="73664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77194546454755"/>
          <c:y val="0.5816278831067907"/>
          <c:w val="0.20222805453545273"/>
          <c:h val="0.13469581665420313"/>
        </c:manualLayout>
      </c:layout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88F2D-3FE9-40FB-A427-6F166DA08FF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CBC64C-028B-4624-A5C1-0C6757930963}">
      <dgm:prSet custT="1"/>
      <dgm:spPr>
        <a:solidFill>
          <a:schemeClr val="accent2"/>
        </a:solidFill>
      </dgm:spPr>
      <dgm:t>
        <a:bodyPr/>
        <a:lstStyle/>
        <a:p>
          <a:pPr rtl="0"/>
          <a:r>
            <a:rPr lang="en-GB" sz="2000" b="1" dirty="0" smtClean="0"/>
            <a:t>L3 Grading (10,000+)</a:t>
          </a:r>
          <a:endParaRPr lang="en-GB" sz="2000" b="1" dirty="0"/>
        </a:p>
      </dgm:t>
    </dgm:pt>
    <dgm:pt modelId="{C2E6428F-D8BB-4316-B7A9-36844226F401}" type="parTrans" cxnId="{3BA7CEFF-A44C-44A9-8063-6FA8D9FB1984}">
      <dgm:prSet/>
      <dgm:spPr/>
      <dgm:t>
        <a:bodyPr/>
        <a:lstStyle/>
        <a:p>
          <a:endParaRPr lang="en-GB"/>
        </a:p>
      </dgm:t>
    </dgm:pt>
    <dgm:pt modelId="{8645D25E-375E-4FFF-AF4A-33C5D8D8B995}" type="sibTrans" cxnId="{3BA7CEFF-A44C-44A9-8063-6FA8D9FB1984}">
      <dgm:prSet/>
      <dgm:spPr/>
      <dgm:t>
        <a:bodyPr/>
        <a:lstStyle/>
        <a:p>
          <a:endParaRPr lang="en-GB"/>
        </a:p>
      </dgm:t>
    </dgm:pt>
    <dgm:pt modelId="{8D30429C-28CE-4A9D-8717-110BD5316EA0}">
      <dgm:prSet custT="1"/>
      <dgm:spPr/>
      <dgm:t>
        <a:bodyPr/>
        <a:lstStyle/>
        <a:p>
          <a:pPr rtl="0"/>
          <a:r>
            <a:rPr lang="en-GB" sz="2800" b="1" dirty="0" smtClean="0"/>
            <a:t>L 2 Grading (18,000+)</a:t>
          </a:r>
          <a:endParaRPr lang="en-GB" sz="2800" b="1" dirty="0"/>
        </a:p>
      </dgm:t>
    </dgm:pt>
    <dgm:pt modelId="{FA96AC13-88BA-4304-A4C5-B2A66DF19432}" type="parTrans" cxnId="{165F0987-5872-4824-AD9E-F6C9244185C4}">
      <dgm:prSet/>
      <dgm:spPr/>
      <dgm:t>
        <a:bodyPr/>
        <a:lstStyle/>
        <a:p>
          <a:endParaRPr lang="en-GB"/>
        </a:p>
      </dgm:t>
    </dgm:pt>
    <dgm:pt modelId="{8ABA81A4-7B2F-4B3D-9FF0-AFDED7D53A60}" type="sibTrans" cxnId="{165F0987-5872-4824-AD9E-F6C9244185C4}">
      <dgm:prSet/>
      <dgm:spPr/>
      <dgm:t>
        <a:bodyPr/>
        <a:lstStyle/>
        <a:p>
          <a:endParaRPr lang="en-GB"/>
        </a:p>
      </dgm:t>
    </dgm:pt>
    <dgm:pt modelId="{52F9BF1E-A7B2-4CB0-B80E-FD90A9D7920B}">
      <dgm:prSet custT="1"/>
      <dgm:spPr>
        <a:solidFill>
          <a:schemeClr val="accent3"/>
        </a:solidFill>
      </dgm:spPr>
      <dgm:t>
        <a:bodyPr/>
        <a:lstStyle/>
        <a:p>
          <a:pPr rtl="0"/>
          <a:r>
            <a:rPr lang="en-GB" sz="4000" b="1" dirty="0" smtClean="0"/>
            <a:t>L1 Grading (192,000+) </a:t>
          </a:r>
          <a:endParaRPr lang="en-GB" sz="4000" b="1" dirty="0"/>
        </a:p>
      </dgm:t>
    </dgm:pt>
    <dgm:pt modelId="{807B9EA3-E68D-4EF1-A528-E14C6E3744C3}" type="parTrans" cxnId="{369B24FD-5B6B-475A-9156-FFBFE091B3B4}">
      <dgm:prSet/>
      <dgm:spPr/>
      <dgm:t>
        <a:bodyPr/>
        <a:lstStyle/>
        <a:p>
          <a:endParaRPr lang="en-GB"/>
        </a:p>
      </dgm:t>
    </dgm:pt>
    <dgm:pt modelId="{83BF09E0-C05C-4C27-BD86-81AE54B793CC}" type="sibTrans" cxnId="{369B24FD-5B6B-475A-9156-FFBFE091B3B4}">
      <dgm:prSet/>
      <dgm:spPr/>
      <dgm:t>
        <a:bodyPr/>
        <a:lstStyle/>
        <a:p>
          <a:endParaRPr lang="en-GB"/>
        </a:p>
      </dgm:t>
    </dgm:pt>
    <dgm:pt modelId="{700A7A5E-A380-4922-A3DF-0AC4BC51A907}" type="pres">
      <dgm:prSet presAssocID="{B3888F2D-3FE9-40FB-A427-6F166DA08F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FD61F62-7DC5-4E6F-9BC5-A04499E8C027}" type="pres">
      <dgm:prSet presAssocID="{3DCBC64C-028B-4624-A5C1-0C6757930963}" presName="Name8" presStyleCnt="0"/>
      <dgm:spPr/>
    </dgm:pt>
    <dgm:pt modelId="{3105E723-937C-414C-8634-9FA26B955375}" type="pres">
      <dgm:prSet presAssocID="{3DCBC64C-028B-4624-A5C1-0C675793096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31B4F4-017F-477C-98AE-D10E262595A9}" type="pres">
      <dgm:prSet presAssocID="{3DCBC64C-028B-4624-A5C1-0C675793096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F7252A-4BAC-49BB-A3FF-0DB626BF5A11}" type="pres">
      <dgm:prSet presAssocID="{8D30429C-28CE-4A9D-8717-110BD5316EA0}" presName="Name8" presStyleCnt="0"/>
      <dgm:spPr/>
    </dgm:pt>
    <dgm:pt modelId="{84B481EA-5C0D-4BD8-B456-3C907494B349}" type="pres">
      <dgm:prSet presAssocID="{8D30429C-28CE-4A9D-8717-110BD5316EA0}" presName="level" presStyleLbl="node1" presStyleIdx="1" presStyleCnt="3" custScaleY="103478" custLinFactNeighborX="26" custLinFactNeighborY="59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BAB813-33C6-4D80-A3DF-2B14467F6AA8}" type="pres">
      <dgm:prSet presAssocID="{8D30429C-28CE-4A9D-8717-110BD5316E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C9668F-59C0-4507-8814-CB2479F66A9A}" type="pres">
      <dgm:prSet presAssocID="{52F9BF1E-A7B2-4CB0-B80E-FD90A9D7920B}" presName="Name8" presStyleCnt="0"/>
      <dgm:spPr/>
    </dgm:pt>
    <dgm:pt modelId="{D1F3A8FB-EC49-4D91-BDE9-03B5B6829F77}" type="pres">
      <dgm:prSet presAssocID="{52F9BF1E-A7B2-4CB0-B80E-FD90A9D7920B}" presName="level" presStyleLbl="node1" presStyleIdx="2" presStyleCnt="3" custLinFactNeighborY="-229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68B4BC-8307-4D97-A030-45327C316BA1}" type="pres">
      <dgm:prSet presAssocID="{52F9BF1E-A7B2-4CB0-B80E-FD90A9D7920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65F0987-5872-4824-AD9E-F6C9244185C4}" srcId="{B3888F2D-3FE9-40FB-A427-6F166DA08FFB}" destId="{8D30429C-28CE-4A9D-8717-110BD5316EA0}" srcOrd="1" destOrd="0" parTransId="{FA96AC13-88BA-4304-A4C5-B2A66DF19432}" sibTransId="{8ABA81A4-7B2F-4B3D-9FF0-AFDED7D53A60}"/>
    <dgm:cxn modelId="{7F42EFFD-8334-4455-9E9D-7A134A9186C5}" type="presOf" srcId="{3DCBC64C-028B-4624-A5C1-0C6757930963}" destId="{3105E723-937C-414C-8634-9FA26B955375}" srcOrd="0" destOrd="0" presId="urn:microsoft.com/office/officeart/2005/8/layout/pyramid1"/>
    <dgm:cxn modelId="{84E5EF22-897E-4D85-91EF-F64730B2F26C}" type="presOf" srcId="{B3888F2D-3FE9-40FB-A427-6F166DA08FFB}" destId="{700A7A5E-A380-4922-A3DF-0AC4BC51A907}" srcOrd="0" destOrd="0" presId="urn:microsoft.com/office/officeart/2005/8/layout/pyramid1"/>
    <dgm:cxn modelId="{2AE32DA8-ADE1-4DE5-9644-8F818A841147}" type="presOf" srcId="{8D30429C-28CE-4A9D-8717-110BD5316EA0}" destId="{84B481EA-5C0D-4BD8-B456-3C907494B349}" srcOrd="0" destOrd="0" presId="urn:microsoft.com/office/officeart/2005/8/layout/pyramid1"/>
    <dgm:cxn modelId="{2DB2F897-8BDC-4BE6-BA92-362B0BF411FE}" type="presOf" srcId="{52F9BF1E-A7B2-4CB0-B80E-FD90A9D7920B}" destId="{D1F3A8FB-EC49-4D91-BDE9-03B5B6829F77}" srcOrd="0" destOrd="0" presId="urn:microsoft.com/office/officeart/2005/8/layout/pyramid1"/>
    <dgm:cxn modelId="{3BA7CEFF-A44C-44A9-8063-6FA8D9FB1984}" srcId="{B3888F2D-3FE9-40FB-A427-6F166DA08FFB}" destId="{3DCBC64C-028B-4624-A5C1-0C6757930963}" srcOrd="0" destOrd="0" parTransId="{C2E6428F-D8BB-4316-B7A9-36844226F401}" sibTransId="{8645D25E-375E-4FFF-AF4A-33C5D8D8B995}"/>
    <dgm:cxn modelId="{677D96ED-2D3B-4041-95D7-B945A399BA8D}" type="presOf" srcId="{8D30429C-28CE-4A9D-8717-110BD5316EA0}" destId="{60BAB813-33C6-4D80-A3DF-2B14467F6AA8}" srcOrd="1" destOrd="0" presId="urn:microsoft.com/office/officeart/2005/8/layout/pyramid1"/>
    <dgm:cxn modelId="{369B24FD-5B6B-475A-9156-FFBFE091B3B4}" srcId="{B3888F2D-3FE9-40FB-A427-6F166DA08FFB}" destId="{52F9BF1E-A7B2-4CB0-B80E-FD90A9D7920B}" srcOrd="2" destOrd="0" parTransId="{807B9EA3-E68D-4EF1-A528-E14C6E3744C3}" sibTransId="{83BF09E0-C05C-4C27-BD86-81AE54B793CC}"/>
    <dgm:cxn modelId="{3CA46786-338A-47E7-8F22-F209B53815FE}" type="presOf" srcId="{3DCBC64C-028B-4624-A5C1-0C6757930963}" destId="{2E31B4F4-017F-477C-98AE-D10E262595A9}" srcOrd="1" destOrd="0" presId="urn:microsoft.com/office/officeart/2005/8/layout/pyramid1"/>
    <dgm:cxn modelId="{D63FD185-9B25-41DB-A74F-325F743D620D}" type="presOf" srcId="{52F9BF1E-A7B2-4CB0-B80E-FD90A9D7920B}" destId="{1E68B4BC-8307-4D97-A030-45327C316BA1}" srcOrd="1" destOrd="0" presId="urn:microsoft.com/office/officeart/2005/8/layout/pyramid1"/>
    <dgm:cxn modelId="{042B8849-00A3-4153-8257-A94AD5A06B9A}" type="presParOf" srcId="{700A7A5E-A380-4922-A3DF-0AC4BC51A907}" destId="{AFD61F62-7DC5-4E6F-9BC5-A04499E8C027}" srcOrd="0" destOrd="0" presId="urn:microsoft.com/office/officeart/2005/8/layout/pyramid1"/>
    <dgm:cxn modelId="{550BD331-C657-4578-A554-7DBD38B540E3}" type="presParOf" srcId="{AFD61F62-7DC5-4E6F-9BC5-A04499E8C027}" destId="{3105E723-937C-414C-8634-9FA26B955375}" srcOrd="0" destOrd="0" presId="urn:microsoft.com/office/officeart/2005/8/layout/pyramid1"/>
    <dgm:cxn modelId="{5B01D67F-3C23-4932-BA7D-1CF79DD54BA7}" type="presParOf" srcId="{AFD61F62-7DC5-4E6F-9BC5-A04499E8C027}" destId="{2E31B4F4-017F-477C-98AE-D10E262595A9}" srcOrd="1" destOrd="0" presId="urn:microsoft.com/office/officeart/2005/8/layout/pyramid1"/>
    <dgm:cxn modelId="{5FA2EA43-3DD7-4D71-AF98-1B62748B8AC4}" type="presParOf" srcId="{700A7A5E-A380-4922-A3DF-0AC4BC51A907}" destId="{B2F7252A-4BAC-49BB-A3FF-0DB626BF5A11}" srcOrd="1" destOrd="0" presId="urn:microsoft.com/office/officeart/2005/8/layout/pyramid1"/>
    <dgm:cxn modelId="{1B7804A6-9AB2-4EF9-A237-BA7AEA0B0F66}" type="presParOf" srcId="{B2F7252A-4BAC-49BB-A3FF-0DB626BF5A11}" destId="{84B481EA-5C0D-4BD8-B456-3C907494B349}" srcOrd="0" destOrd="0" presId="urn:microsoft.com/office/officeart/2005/8/layout/pyramid1"/>
    <dgm:cxn modelId="{4582ADA8-54D9-42E0-9AC7-F16D5D40D2AC}" type="presParOf" srcId="{B2F7252A-4BAC-49BB-A3FF-0DB626BF5A11}" destId="{60BAB813-33C6-4D80-A3DF-2B14467F6AA8}" srcOrd="1" destOrd="0" presId="urn:microsoft.com/office/officeart/2005/8/layout/pyramid1"/>
    <dgm:cxn modelId="{0A19295A-7B8B-43EC-ADCD-889F96D46FDB}" type="presParOf" srcId="{700A7A5E-A380-4922-A3DF-0AC4BC51A907}" destId="{8BC9668F-59C0-4507-8814-CB2479F66A9A}" srcOrd="2" destOrd="0" presId="urn:microsoft.com/office/officeart/2005/8/layout/pyramid1"/>
    <dgm:cxn modelId="{9A724F28-1E95-4776-8CE3-FD7F909DDC20}" type="presParOf" srcId="{8BC9668F-59C0-4507-8814-CB2479F66A9A}" destId="{D1F3A8FB-EC49-4D91-BDE9-03B5B6829F77}" srcOrd="0" destOrd="0" presId="urn:microsoft.com/office/officeart/2005/8/layout/pyramid1"/>
    <dgm:cxn modelId="{F768569E-7345-4BB2-A0AB-513F8E7BC728}" type="presParOf" srcId="{8BC9668F-59C0-4507-8814-CB2479F66A9A}" destId="{1E68B4BC-8307-4D97-A030-45327C316BA1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DFE4D-B2E2-42EE-A789-48D9C36210A8}" type="datetimeFigureOut">
              <a:rPr lang="en-US" smtClean="0"/>
              <a:pPr/>
              <a:t>11/12/2014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214CA-6CA7-49D5-9253-E49DE1ADD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bmjopen.bmj.com/content/4/2/e004015.ful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4000" dirty="0" smtClean="0"/>
          </a:p>
          <a:p>
            <a:pPr algn="ctr">
              <a:buNone/>
            </a:pPr>
            <a:r>
              <a:rPr lang="en-GB" sz="4800" dirty="0" smtClean="0"/>
              <a:t>Soarian Patients 2014</a:t>
            </a:r>
          </a:p>
          <a:p>
            <a:pPr algn="ctr">
              <a:buNone/>
            </a:pPr>
            <a:r>
              <a:rPr lang="en-GB" sz="4400" dirty="0" smtClean="0"/>
              <a:t>Mike Black</a:t>
            </a:r>
            <a:r>
              <a:rPr lang="en-GB" sz="5400" dirty="0" smtClean="0"/>
              <a:t> </a:t>
            </a:r>
            <a:endParaRPr lang="en-GB" sz="5400" dirty="0"/>
          </a:p>
        </p:txBody>
      </p:sp>
      <p:pic>
        <p:nvPicPr>
          <p:cNvPr id="4" name="Content Placeholder 3" descr="SC_2col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1730372" cy="187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Changes to the screening Interval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IT system requirements </a:t>
            </a:r>
          </a:p>
          <a:p>
            <a:pPr lvl="1"/>
            <a:r>
              <a:rPr lang="en-GB" dirty="0" smtClean="0"/>
              <a:t>and the IT system.</a:t>
            </a:r>
          </a:p>
          <a:p>
            <a:r>
              <a:rPr lang="en-GB" dirty="0" smtClean="0"/>
              <a:t>Risk factors for patients and mechanisms for managing these.</a:t>
            </a:r>
          </a:p>
          <a:p>
            <a:pPr lvl="1"/>
            <a:r>
              <a:rPr lang="en-GB" dirty="0" smtClean="0"/>
              <a:t>Blood sugar, age, BP, previous medical history, DNA, diabetes management.  </a:t>
            </a:r>
          </a:p>
          <a:p>
            <a:r>
              <a:rPr lang="en-GB" dirty="0" smtClean="0"/>
              <a:t>Phase in or big bang approach ??</a:t>
            </a:r>
          </a:p>
          <a:p>
            <a:r>
              <a:rPr lang="en-GB" dirty="0" smtClean="0"/>
              <a:t>Potential for up to </a:t>
            </a:r>
            <a:r>
              <a:rPr lang="en-GB" b="1" dirty="0" smtClean="0"/>
              <a:t>40%</a:t>
            </a:r>
            <a:r>
              <a:rPr lang="en-GB" dirty="0" smtClean="0"/>
              <a:t> of current patients to be on a 24 month screening cycle.  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Changes to the screening Interval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decision has yet to be made - so </a:t>
            </a:r>
            <a:r>
              <a:rPr lang="en-GB" u="sng" dirty="0" smtClean="0"/>
              <a:t>please don’t tell your</a:t>
            </a:r>
            <a:r>
              <a:rPr lang="en-GB" dirty="0" smtClean="0"/>
              <a:t> patients that its happening next year. </a:t>
            </a:r>
          </a:p>
          <a:p>
            <a:r>
              <a:rPr lang="en-GB" dirty="0" smtClean="0"/>
              <a:t>Earliest opportunity for us – Son of Soarian – Sept 2016. </a:t>
            </a:r>
          </a:p>
          <a:p>
            <a:r>
              <a:rPr lang="en-GB" dirty="0" smtClean="0"/>
              <a:t>What would that mean for the screening workload? </a:t>
            </a:r>
          </a:p>
          <a:p>
            <a:endParaRPr lang="en-GB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might those changes affect us 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42844" y="871537"/>
          <a:ext cx="8858311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Diabetic Retinopathy Screening – What’s it all about?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Diabetic Retinopathy – historically it’s </a:t>
            </a:r>
            <a:r>
              <a:rPr lang="en-GB" dirty="0" smtClean="0"/>
              <a:t>cited as the biggest </a:t>
            </a:r>
            <a:r>
              <a:rPr lang="en-GB" dirty="0" smtClean="0"/>
              <a:t>cause of blindness in the working age population (16 -64 years old) </a:t>
            </a:r>
          </a:p>
          <a:p>
            <a:r>
              <a:rPr lang="en-GB" dirty="0" smtClean="0"/>
              <a:t>A recently published paper in the BMJ (Feb 2014) </a:t>
            </a:r>
          </a:p>
          <a:p>
            <a:pPr lvl="1"/>
            <a:r>
              <a:rPr lang="en-GB" dirty="0" smtClean="0">
                <a:hlinkClick r:id="rId2"/>
              </a:rPr>
              <a:t>http://bmjopen.bmj.com/content/4/2/e004015.full</a:t>
            </a:r>
            <a:r>
              <a:rPr lang="en-GB" dirty="0" smtClean="0"/>
              <a:t>  </a:t>
            </a:r>
          </a:p>
          <a:p>
            <a:r>
              <a:rPr lang="en-GB" dirty="0" smtClean="0"/>
              <a:t>Concludes that – </a:t>
            </a:r>
          </a:p>
          <a:p>
            <a:r>
              <a:rPr lang="en-GB" b="1" dirty="0" smtClean="0"/>
              <a:t>“For the first time in at least 5 decades, diabetic retinopathy/maculopathy is no longer the leading cause of certifiable blindness among working age adults”. </a:t>
            </a:r>
          </a:p>
          <a:p>
            <a:r>
              <a:rPr lang="en-GB" b="1" dirty="0" smtClean="0"/>
              <a:t>“This change may be related to factors including the introduction of nationwide diabetic retinopathy screening programmes and improved </a:t>
            </a:r>
            <a:r>
              <a:rPr lang="en-GB" b="1" dirty="0" err="1" smtClean="0"/>
              <a:t>glycaemic</a:t>
            </a:r>
            <a:r>
              <a:rPr lang="en-GB" b="1" dirty="0" smtClean="0"/>
              <a:t> control”. </a:t>
            </a:r>
          </a:p>
          <a:p>
            <a:r>
              <a:rPr lang="en-GB" b="1" dirty="0" smtClean="0"/>
              <a:t>“Inherited retinal disease now represents the commonest cause.”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GB" sz="16600" dirty="0" smtClean="0"/>
              <a:t>Thank You </a:t>
            </a:r>
            <a:endParaRPr lang="en-GB" sz="1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Diabetes burden – 12 Nov 2014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GB" dirty="0" smtClean="0"/>
              <a:t>Total diabetic population on Soarian (KPI 0)  = </a:t>
            </a:r>
            <a:r>
              <a:rPr lang="en-GB" sz="4400" b="1" dirty="0" smtClean="0">
                <a:solidFill>
                  <a:srgbClr val="0070C0"/>
                </a:solidFill>
              </a:rPr>
              <a:t>292,956 </a:t>
            </a:r>
            <a:endParaRPr lang="en-GB" b="1" dirty="0" smtClean="0"/>
          </a:p>
          <a:p>
            <a:pPr algn="ctr"/>
            <a:r>
              <a:rPr lang="en-GB" dirty="0" smtClean="0"/>
              <a:t>Eligible population after suspensions (KPI 0) = </a:t>
            </a:r>
            <a:r>
              <a:rPr lang="en-GB" sz="4400" b="1" dirty="0" smtClean="0">
                <a:solidFill>
                  <a:srgbClr val="0070C0"/>
                </a:solidFill>
              </a:rPr>
              <a:t>251,986</a:t>
            </a:r>
            <a:endParaRPr lang="en-GB" b="1" dirty="0" smtClean="0"/>
          </a:p>
          <a:p>
            <a:r>
              <a:rPr lang="en-GB" dirty="0" smtClean="0"/>
              <a:t>Number of individuals attending screening at least once (KPI 2 Uptake rate) = </a:t>
            </a:r>
            <a:r>
              <a:rPr lang="en-GB" b="1" dirty="0" smtClean="0"/>
              <a:t> </a:t>
            </a:r>
          </a:p>
          <a:p>
            <a:pPr algn="ctr">
              <a:buNone/>
            </a:pPr>
            <a:r>
              <a:rPr lang="en-GB" sz="4400" b="1" dirty="0" smtClean="0">
                <a:solidFill>
                  <a:srgbClr val="0070C0"/>
                </a:solidFill>
              </a:rPr>
              <a:t>    2013 = 80.7%</a:t>
            </a:r>
            <a:r>
              <a:rPr lang="en-GB" sz="4400" dirty="0" smtClean="0">
                <a:sym typeface="Wingdings"/>
              </a:rPr>
              <a:t> </a:t>
            </a:r>
            <a:r>
              <a:rPr lang="en-GB" sz="4400" dirty="0" smtClean="0">
                <a:solidFill>
                  <a:srgbClr val="0070C0"/>
                </a:solidFill>
                <a:sym typeface="Wingdings"/>
              </a:rPr>
              <a:t></a:t>
            </a:r>
            <a:r>
              <a:rPr lang="en-GB" sz="4400" dirty="0" smtClean="0"/>
              <a:t> </a:t>
            </a:r>
          </a:p>
          <a:p>
            <a:pPr algn="ctr">
              <a:buNone/>
            </a:pPr>
            <a:r>
              <a:rPr lang="en-GB" sz="4400" b="1" dirty="0" smtClean="0">
                <a:solidFill>
                  <a:srgbClr val="0070C0"/>
                </a:solidFill>
              </a:rPr>
              <a:t>  Today = 79.6%</a:t>
            </a:r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2368" y="357166"/>
            <a:ext cx="8911632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Point Star 4"/>
          <p:cNvSpPr/>
          <p:nvPr/>
        </p:nvSpPr>
        <p:spPr>
          <a:xfrm>
            <a:off x="4357686" y="2214554"/>
            <a:ext cx="285752" cy="21431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6" name="Straight Connector 5"/>
          <p:cNvCxnSpPr/>
          <p:nvPr/>
        </p:nvCxnSpPr>
        <p:spPr bwMode="auto">
          <a:xfrm rot="5400000" flipH="1" flipV="1">
            <a:off x="2465373" y="3892553"/>
            <a:ext cx="4071966" cy="158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5-Point Star 6"/>
          <p:cNvSpPr/>
          <p:nvPr/>
        </p:nvSpPr>
        <p:spPr>
          <a:xfrm>
            <a:off x="4357686" y="1857364"/>
            <a:ext cx="285752" cy="214314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DRS Eligible population </a:t>
            </a:r>
            <a:endParaRPr lang="en-GB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Screening workload in Scotland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Average number of screening episodes per month = </a:t>
            </a:r>
            <a:r>
              <a:rPr lang="en-GB" sz="4400" b="1" dirty="0" smtClean="0">
                <a:solidFill>
                  <a:srgbClr val="0070C0"/>
                </a:solidFill>
              </a:rPr>
              <a:t>16,725 </a:t>
            </a:r>
            <a:endParaRPr lang="en-GB" b="1" dirty="0" smtClean="0"/>
          </a:p>
          <a:p>
            <a:pPr algn="ctr"/>
            <a:r>
              <a:rPr lang="en-GB" dirty="0" smtClean="0"/>
              <a:t>Average number of screening episodes per working day= </a:t>
            </a:r>
            <a:r>
              <a:rPr lang="en-GB" sz="4400" b="1" dirty="0" smtClean="0">
                <a:solidFill>
                  <a:srgbClr val="0070C0"/>
                </a:solidFill>
              </a:rPr>
              <a:t>796</a:t>
            </a:r>
          </a:p>
          <a:p>
            <a:pPr algn="ctr"/>
            <a:r>
              <a:rPr lang="en-GB" sz="2800" dirty="0" smtClean="0"/>
              <a:t>Written results to p</a:t>
            </a:r>
            <a:r>
              <a:rPr lang="en-GB" dirty="0" smtClean="0"/>
              <a:t>atients</a:t>
            </a:r>
            <a:r>
              <a:rPr lang="en-GB" sz="2800" dirty="0" smtClean="0"/>
              <a:t> within 20 working days </a:t>
            </a:r>
            <a:r>
              <a:rPr lang="en-GB" sz="2800" b="1" dirty="0" smtClean="0"/>
              <a:t>=</a:t>
            </a:r>
            <a:r>
              <a:rPr lang="en-GB" sz="4400" b="1" dirty="0" smtClean="0">
                <a:solidFill>
                  <a:srgbClr val="0070C0"/>
                </a:solidFill>
              </a:rPr>
              <a:t> (KPI 9) = 95% </a:t>
            </a:r>
            <a:endParaRPr lang="en-GB" b="1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can we do to prevent …</a:t>
            </a:r>
            <a:endParaRPr lang="en-GB" dirty="0"/>
          </a:p>
        </p:txBody>
      </p:sp>
      <p:pic>
        <p:nvPicPr>
          <p:cNvPr id="4" name="Content Placeholder 3" descr="http://media.tumblr.com/tumblr_lwm9ye5IPi1qc7mh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8143932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500430" y="1484313"/>
            <a:ext cx="3071833" cy="5873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</a:rPr>
              <a:t>DRS Appointments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156324" y="5949950"/>
            <a:ext cx="2344765" cy="5508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DRS Screening – grading workload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Ease the DRS workload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Autograder(Level 0) capable of processing 600 episodes per day. </a:t>
            </a:r>
          </a:p>
          <a:p>
            <a:pPr lvl="1"/>
            <a:r>
              <a:rPr lang="en-GB" b="1" dirty="0" smtClean="0"/>
              <a:t>But it can only finalise as R0/M0 circa 47% of all episodes processed. The rest is left for manual L1</a:t>
            </a:r>
          </a:p>
          <a:p>
            <a:r>
              <a:rPr lang="en-GB" dirty="0" smtClean="0"/>
              <a:t>L2 to L3 graders – new DRS national policy to allow the most experienced and qualified L2 graders to work at L3. </a:t>
            </a:r>
            <a:endParaRPr lang="en-GB" sz="4400" b="1" dirty="0" smtClean="0">
              <a:solidFill>
                <a:srgbClr val="0070C0"/>
              </a:solidFill>
            </a:endParaRPr>
          </a:p>
          <a:p>
            <a:r>
              <a:rPr lang="en-GB" dirty="0" smtClean="0"/>
              <a:t>What else can we do ??</a:t>
            </a:r>
            <a:endParaRPr lang="en-GB" sz="3600" b="1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Changes to the screening Interval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On the horizon there are potential changes to the screening interval. </a:t>
            </a:r>
          </a:p>
          <a:p>
            <a:r>
              <a:rPr lang="en-GB" dirty="0" smtClean="0"/>
              <a:t>4 Nations Screening Interval paper is being presented to the UK National Screening Committee on the 24</a:t>
            </a:r>
            <a:r>
              <a:rPr lang="en-GB" baseline="30000" dirty="0" smtClean="0"/>
              <a:t>th</a:t>
            </a:r>
            <a:r>
              <a:rPr lang="en-GB" dirty="0" smtClean="0"/>
              <a:t> Nov. </a:t>
            </a:r>
          </a:p>
          <a:p>
            <a:r>
              <a:rPr lang="en-GB" dirty="0" smtClean="0"/>
              <a:t>This is an evidence led research paper produced by all 4 UK devolved nations which suggests that the DRS screening interval </a:t>
            </a:r>
            <a:r>
              <a:rPr lang="en-GB" u="sng" dirty="0" smtClean="0"/>
              <a:t>could</a:t>
            </a:r>
            <a:r>
              <a:rPr lang="en-GB" dirty="0" smtClean="0"/>
              <a:t> be varied out to 2 years for low risk patients.  </a:t>
            </a:r>
          </a:p>
          <a:p>
            <a:pPr lvl="1"/>
            <a:r>
              <a:rPr lang="en-GB" dirty="0" smtClean="0"/>
              <a:t>UKNSC may – fully agree recommendations, ask for further information, consider the recommendation or dismiss it. </a:t>
            </a:r>
          </a:p>
          <a:p>
            <a:r>
              <a:rPr lang="en-GB" dirty="0" smtClean="0"/>
              <a:t>Any UKNSC recommendation has then to be agreed by the Scottish Screening Committee and Health Department.  </a:t>
            </a:r>
          </a:p>
          <a:p>
            <a:r>
              <a:rPr lang="en-GB" dirty="0" smtClean="0"/>
              <a:t>Diabetes UK, RNIB and patient groups will also need to be consulted.</a:t>
            </a:r>
          </a:p>
          <a:p>
            <a:endParaRPr lang="en-GB" dirty="0" smtClean="0"/>
          </a:p>
          <a:p>
            <a:pPr>
              <a:buNone/>
            </a:pPr>
            <a:endParaRPr lang="en-GB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545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Diabetes burden – 12 Nov 2014</vt:lpstr>
      <vt:lpstr>Slide 3</vt:lpstr>
      <vt:lpstr>DRS Eligible population </vt:lpstr>
      <vt:lpstr>Screening workload in Scotland</vt:lpstr>
      <vt:lpstr>What can we do to prevent …</vt:lpstr>
      <vt:lpstr>DRS Screening – grading workload </vt:lpstr>
      <vt:lpstr>Ease the DRS workload </vt:lpstr>
      <vt:lpstr>Changes to the screening Interval </vt:lpstr>
      <vt:lpstr>Changes to the screening Interval </vt:lpstr>
      <vt:lpstr>Changes to the screening Interval </vt:lpstr>
      <vt:lpstr>How might those changes affect us  </vt:lpstr>
      <vt:lpstr>Diabetic Retinopathy Screening – What’s it all about? </vt:lpstr>
      <vt:lpstr>Finally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Diabetic Retinopathy Screening Service </dc:title>
  <dc:creator>Mike Black</dc:creator>
  <cp:lastModifiedBy>Mike Black</cp:lastModifiedBy>
  <cp:revision>91</cp:revision>
  <dcterms:created xsi:type="dcterms:W3CDTF">2013-11-10T21:13:52Z</dcterms:created>
  <dcterms:modified xsi:type="dcterms:W3CDTF">2014-11-12T22:33:17Z</dcterms:modified>
</cp:coreProperties>
</file>