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7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3" r:id="rId13"/>
    <p:sldId id="274" r:id="rId14"/>
    <p:sldId id="276" r:id="rId15"/>
    <p:sldId id="277" r:id="rId16"/>
    <p:sldId id="285" r:id="rId17"/>
    <p:sldId id="278" r:id="rId18"/>
    <p:sldId id="282" r:id="rId19"/>
    <p:sldId id="279" r:id="rId20"/>
    <p:sldId id="280" r:id="rId21"/>
    <p:sldId id="283" r:id="rId22"/>
    <p:sldId id="281" r:id="rId23"/>
    <p:sldId id="284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mblac06\Desktop\DRS%20Collaborative\04%20Progress%20Reports\Stats%202011\2011%20-%20Q2\2011%20Q2%20Summary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Documents%20and%20Settings\mblac06\Desktop\DRS%20Collaborative\04%20Progress%20Reports\Stats%202011\2011%20-%20Q2\2011%20Q2%20Summary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mblac06\Desktop\DRS%20Collaborative\04%20Progress%20Reports\Stats%202011\2011%20-%20Q2\2011%20Q2%20Summary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mblac06\Desktop\DRS%20Collaborative\04%20Progress%20Reports\Stats%202011\2011%20-%20Q2\2011%20Q2%20Summary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title>
      <c:tx>
        <c:rich>
          <a:bodyPr/>
          <a:lstStyle/>
          <a:p>
            <a:pPr>
              <a:defRPr/>
            </a:pPr>
            <a:r>
              <a:rPr lang="en-US"/>
              <a:t>Total Diabetic Population Q2 2011 = 258,394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0.16853964377447503"/>
          <c:y val="0.1569272770158035"/>
          <c:w val="0.41941617190899366"/>
          <c:h val="0.74981667444533162"/>
        </c:manualLayout>
      </c:layout>
      <c:pieChart>
        <c:varyColors val="1"/>
        <c:ser>
          <c:idx val="0"/>
          <c:order val="0"/>
          <c:tx>
            <c:strRef>
              <c:f>'Screening Uptake Q2 2011'!$A$110</c:f>
              <c:strCache>
                <c:ptCount val="1"/>
                <c:pt idx="0">
                  <c:v>Total Diabetic Population Q2 2011 = 258,394</c:v>
                </c:pt>
              </c:strCache>
            </c:strRef>
          </c:tx>
          <c:explosion val="28"/>
          <c:dPt>
            <c:idx val="3"/>
            <c:explosion val="0"/>
          </c:dPt>
          <c:dLbls>
            <c:dLbl>
              <c:idx val="0"/>
              <c:layout>
                <c:manualLayout>
                  <c:x val="-9.2166968433758656E-2"/>
                  <c:y val="-0.19230042707376688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dLblPos val="bestFit"/>
              <c:showVal val="1"/>
            </c:dLbl>
            <c:showVal val="1"/>
            <c:showLeaderLines val="1"/>
          </c:dLbls>
          <c:cat>
            <c:strRef>
              <c:f>'Screening Uptake Q2 2011'!$B$109:$E$109</c:f>
              <c:strCache>
                <c:ptCount val="4"/>
                <c:pt idx="0">
                  <c:v>Eligible Pop = 223,555</c:v>
                </c:pt>
                <c:pt idx="1">
                  <c:v>Temp Suspended = 24,910</c:v>
                </c:pt>
                <c:pt idx="2">
                  <c:v>Permanently Suspended = 14065</c:v>
                </c:pt>
                <c:pt idx="3">
                  <c:v>Temporarily Unavailable = 4,136</c:v>
                </c:pt>
              </c:strCache>
            </c:strRef>
          </c:cat>
          <c:val>
            <c:numRef>
              <c:f>'Screening Uptake Q2 2011'!$B$110:$E$110</c:f>
              <c:numCache>
                <c:formatCode>General</c:formatCode>
                <c:ptCount val="4"/>
                <c:pt idx="0">
                  <c:v>223555</c:v>
                </c:pt>
                <c:pt idx="1">
                  <c:v>24910</c:v>
                </c:pt>
                <c:pt idx="2">
                  <c:v>14065</c:v>
                </c:pt>
                <c:pt idx="3">
                  <c:v>4136</c:v>
                </c:pt>
              </c:numCache>
            </c:numRef>
          </c:val>
        </c:ser>
        <c:firstSliceAng val="0"/>
      </c:pie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59513478462251068"/>
          <c:y val="0.11495320255140201"/>
          <c:w val="0.395815009754798"/>
          <c:h val="0.53097163045824014"/>
        </c:manualLayout>
      </c:layout>
      <c:txPr>
        <a:bodyPr/>
        <a:lstStyle/>
        <a:p>
          <a:pPr rtl="0">
            <a:defRPr baseline="0">
              <a:latin typeface="Arial" pitchFamily="34" charset="0"/>
            </a:defRPr>
          </a:pPr>
          <a:endParaRPr lang="en-US"/>
        </a:p>
      </c:txPr>
    </c:legend>
    <c:plotVisOnly val="1"/>
    <c:dispBlanksAs val="zero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title>
      <c:tx>
        <c:rich>
          <a:bodyPr/>
          <a:lstStyle/>
          <a:p>
            <a:pPr>
              <a:defRPr/>
            </a:pPr>
            <a:r>
              <a:rPr lang="en-US"/>
              <a:t>Eligible population as at 30th Sept 2011</a:t>
            </a:r>
            <a:r>
              <a:rPr lang="en-US" baseline="0"/>
              <a:t> = </a:t>
            </a:r>
            <a:r>
              <a:rPr lang="en-US"/>
              <a:t> 223,555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0.12685646778229182"/>
          <c:y val="0.14800198017952407"/>
          <c:w val="0.45252564766983783"/>
          <c:h val="0.75850384360318124"/>
        </c:manualLayout>
      </c:layout>
      <c:pieChart>
        <c:varyColors val="1"/>
        <c:ser>
          <c:idx val="0"/>
          <c:order val="0"/>
          <c:tx>
            <c:strRef>
              <c:f>'Summary Q1 2011'!$B$8:$C$8</c:f>
              <c:strCache>
                <c:ptCount val="1"/>
                <c:pt idx="0">
                  <c:v>Eligible population as at 30th Sept 2011 (KPI 0) 223,555</c:v>
                </c:pt>
              </c:strCache>
            </c:strRef>
          </c:tx>
          <c:explosion val="25"/>
          <c:dPt>
            <c:idx val="0"/>
            <c:spPr>
              <a:solidFill>
                <a:srgbClr val="92D050"/>
              </a:solidFill>
            </c:spPr>
          </c:dPt>
          <c:dLbls>
            <c:dLbl>
              <c:idx val="0"/>
              <c:layout>
                <c:manualLayout>
                  <c:x val="-0.11925751319301645"/>
                  <c:y val="5.2505394121108606E-2"/>
                </c:manualLayout>
              </c:layout>
              <c:tx>
                <c:rich>
                  <a:bodyPr/>
                  <a:lstStyle/>
                  <a:p>
                    <a:r>
                      <a:rPr lang="en-US" sz="1400" baseline="0"/>
                      <a:t>37.8%</a:t>
                    </a:r>
                  </a:p>
                </c:rich>
              </c:tx>
              <c:showVal val="1"/>
            </c:dLbl>
            <c:dLbl>
              <c:idx val="1"/>
              <c:layout>
                <c:manualLayout>
                  <c:x val="0.10879487993937079"/>
                  <c:y val="-0.12550620674195084"/>
                </c:manualLayout>
              </c:layout>
              <c:tx>
                <c:rich>
                  <a:bodyPr/>
                  <a:lstStyle/>
                  <a:p>
                    <a:pPr>
                      <a:defRPr sz="1400" baseline="0"/>
                    </a:pPr>
                    <a:r>
                      <a:rPr lang="en-US" sz="1400" baseline="0"/>
                      <a:t>62.2%</a:t>
                    </a:r>
                  </a:p>
                </c:rich>
              </c:tx>
              <c:spPr/>
              <c:showVal val="1"/>
            </c:dLbl>
            <c:showVal val="1"/>
            <c:showLeaderLines val="1"/>
          </c:dLbls>
          <c:cat>
            <c:strRef>
              <c:f>'Screening Uptake Q2 2011'!$B$285</c:f>
              <c:strCache>
                <c:ptCount val="1"/>
                <c:pt idx="0">
                  <c:v>Successfully Screened = 84500</c:v>
                </c:pt>
              </c:strCache>
            </c:strRef>
          </c:cat>
          <c:val>
            <c:numRef>
              <c:f>'Screening Uptake Q2 2011'!$B$286:$C$286</c:f>
              <c:numCache>
                <c:formatCode>General</c:formatCode>
                <c:ptCount val="2"/>
                <c:pt idx="0">
                  <c:v>84500</c:v>
                </c:pt>
                <c:pt idx="1">
                  <c:v>139055</c:v>
                </c:pt>
              </c:numCache>
            </c:numRef>
          </c:val>
        </c:ser>
        <c:ser>
          <c:idx val="1"/>
          <c:order val="1"/>
          <c:tx>
            <c:strRef>
              <c:f>'Screening Uptake Q2 2011'!$C$285</c:f>
              <c:strCache>
                <c:ptCount val="1"/>
                <c:pt idx="0">
                  <c:v>Unscreened = 139055</c:v>
                </c:pt>
              </c:strCache>
            </c:strRef>
          </c:tx>
          <c:val>
            <c:numLit>
              <c:formatCode>General</c:formatCode>
              <c:ptCount val="1"/>
              <c:pt idx="0">
                <c:v>1</c:v>
              </c:pt>
            </c:numLit>
          </c:val>
        </c:ser>
        <c:firstSliceAng val="0"/>
      </c:pieChart>
      <c:spPr>
        <a:noFill/>
        <a:ln w="25400">
          <a:noFill/>
        </a:ln>
      </c:spPr>
    </c:plotArea>
    <c:plotVisOnly val="1"/>
    <c:dispBlanksAs val="zero"/>
  </c:chart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chart>
    <c:title>
      <c:tx>
        <c:rich>
          <a:bodyPr/>
          <a:lstStyle/>
          <a:p>
            <a:pPr>
              <a:defRPr/>
            </a:pPr>
            <a:r>
              <a:rPr lang="en-US" dirty="0"/>
              <a:t>KPI 2 Percentage </a:t>
            </a:r>
            <a:r>
              <a:rPr lang="en-US" dirty="0" smtClean="0"/>
              <a:t>Q2 </a:t>
            </a:r>
            <a:r>
              <a:rPr lang="en-US" dirty="0"/>
              <a:t>2011</a:t>
            </a:r>
          </a:p>
        </c:rich>
      </c:tx>
      <c:layout/>
    </c:title>
    <c:plotArea>
      <c:layout/>
      <c:barChart>
        <c:barDir val="col"/>
        <c:grouping val="clustered"/>
        <c:ser>
          <c:idx val="2"/>
          <c:order val="0"/>
          <c:tx>
            <c:v>KPI 2 Percentage Q1 2011</c:v>
          </c:tx>
          <c:cat>
            <c:strRef>
              <c:f>'Screening Uptake Q2 2011'!$A$202:$A$215</c:f>
              <c:strCache>
                <c:ptCount val="14"/>
                <c:pt idx="0">
                  <c:v>Ayrshire &amp; Arran</c:v>
                </c:pt>
                <c:pt idx="1">
                  <c:v>Borders</c:v>
                </c:pt>
                <c:pt idx="2">
                  <c:v>Dumfries and Galloway</c:v>
                </c:pt>
                <c:pt idx="3">
                  <c:v>Fife</c:v>
                </c:pt>
                <c:pt idx="4">
                  <c:v>Forth Valley</c:v>
                </c:pt>
                <c:pt idx="5">
                  <c:v>Grampian</c:v>
                </c:pt>
                <c:pt idx="6">
                  <c:v>Greater Glasgow</c:v>
                </c:pt>
                <c:pt idx="7">
                  <c:v>Highland</c:v>
                </c:pt>
                <c:pt idx="8">
                  <c:v>Lanarkshire</c:v>
                </c:pt>
                <c:pt idx="9">
                  <c:v>Lothian</c:v>
                </c:pt>
                <c:pt idx="10">
                  <c:v>Orkney</c:v>
                </c:pt>
                <c:pt idx="11">
                  <c:v>Shetland</c:v>
                </c:pt>
                <c:pt idx="12">
                  <c:v>Tayside</c:v>
                </c:pt>
                <c:pt idx="13">
                  <c:v>Western Isles</c:v>
                </c:pt>
              </c:strCache>
            </c:strRef>
          </c:cat>
          <c:val>
            <c:numRef>
              <c:f>'Screening Uptake Q2 2011'!$D$202:$D$215</c:f>
              <c:numCache>
                <c:formatCode>0.00%</c:formatCode>
                <c:ptCount val="14"/>
                <c:pt idx="0">
                  <c:v>0.42600000000000016</c:v>
                </c:pt>
                <c:pt idx="1">
                  <c:v>0.44400000000000001</c:v>
                </c:pt>
                <c:pt idx="2">
                  <c:v>0.46400000000000002</c:v>
                </c:pt>
                <c:pt idx="3">
                  <c:v>0.36400000000000016</c:v>
                </c:pt>
                <c:pt idx="4">
                  <c:v>0.43500000000000011</c:v>
                </c:pt>
                <c:pt idx="5">
                  <c:v>0.45100000000000001</c:v>
                </c:pt>
                <c:pt idx="6">
                  <c:v>0.41600000000000009</c:v>
                </c:pt>
                <c:pt idx="7">
                  <c:v>0.39500000000000013</c:v>
                </c:pt>
                <c:pt idx="8">
                  <c:v>0.39600000000000013</c:v>
                </c:pt>
                <c:pt idx="9">
                  <c:v>0.41200000000000009</c:v>
                </c:pt>
                <c:pt idx="10">
                  <c:v>0.43500000000000011</c:v>
                </c:pt>
                <c:pt idx="11">
                  <c:v>0.46900000000000008</c:v>
                </c:pt>
                <c:pt idx="12">
                  <c:v>0.43300000000000011</c:v>
                </c:pt>
                <c:pt idx="13">
                  <c:v>0.42700000000000016</c:v>
                </c:pt>
              </c:numCache>
            </c:numRef>
          </c:val>
        </c:ser>
        <c:axId val="78299904"/>
        <c:axId val="78301440"/>
      </c:barChart>
      <c:catAx>
        <c:axId val="7829990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baseline="0">
                <a:solidFill>
                  <a:srgbClr val="FFFF00"/>
                </a:solidFill>
              </a:defRPr>
            </a:pPr>
            <a:endParaRPr lang="en-US"/>
          </a:p>
        </c:txPr>
        <c:crossAx val="78301440"/>
        <c:crosses val="autoZero"/>
        <c:auto val="1"/>
        <c:lblAlgn val="ctr"/>
        <c:lblOffset val="100"/>
      </c:catAx>
      <c:valAx>
        <c:axId val="78301440"/>
        <c:scaling>
          <c:orientation val="minMax"/>
        </c:scaling>
        <c:axPos val="l"/>
        <c:majorGridlines/>
        <c:numFmt formatCode="0.00%" sourceLinked="1"/>
        <c:tickLblPos val="nextTo"/>
        <c:crossAx val="78299904"/>
        <c:crosses val="autoZero"/>
        <c:crossBetween val="between"/>
      </c:valAx>
    </c:plotArea>
    <c:plotVisOnly val="1"/>
    <c:dispBlanksAs val="gap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GB"/>
  <c:chart>
    <c:title/>
    <c:plotArea>
      <c:layout/>
      <c:barChart>
        <c:barDir val="col"/>
        <c:grouping val="clustered"/>
        <c:ser>
          <c:idx val="2"/>
          <c:order val="0"/>
          <c:tx>
            <c:v>KPI 1 Percentage Q1 2011</c:v>
          </c:tx>
          <c:cat>
            <c:strRef>
              <c:f>'Screening Uptake Q2 2011'!$A$159:$A$172</c:f>
              <c:strCache>
                <c:ptCount val="14"/>
                <c:pt idx="0">
                  <c:v>Ayrshire &amp; Arran</c:v>
                </c:pt>
                <c:pt idx="1">
                  <c:v>Borders</c:v>
                </c:pt>
                <c:pt idx="2">
                  <c:v>Dumfries and Galloway</c:v>
                </c:pt>
                <c:pt idx="3">
                  <c:v>Fife</c:v>
                </c:pt>
                <c:pt idx="4">
                  <c:v>Forth Valley</c:v>
                </c:pt>
                <c:pt idx="5">
                  <c:v>Grampian</c:v>
                </c:pt>
                <c:pt idx="6">
                  <c:v>Greater Glasgow</c:v>
                </c:pt>
                <c:pt idx="7">
                  <c:v>Highland</c:v>
                </c:pt>
                <c:pt idx="8">
                  <c:v>Lanarkshire</c:v>
                </c:pt>
                <c:pt idx="9">
                  <c:v>Lothian</c:v>
                </c:pt>
                <c:pt idx="10">
                  <c:v>Orkney</c:v>
                </c:pt>
                <c:pt idx="11">
                  <c:v>Shetland</c:v>
                </c:pt>
                <c:pt idx="12">
                  <c:v>Tayside</c:v>
                </c:pt>
                <c:pt idx="13">
                  <c:v>Western Isles</c:v>
                </c:pt>
              </c:strCache>
            </c:strRef>
          </c:cat>
          <c:val>
            <c:numRef>
              <c:f>'Screening Uptake Q2 2011'!$D$159:$D$172</c:f>
              <c:numCache>
                <c:formatCode>0.00%</c:formatCode>
                <c:ptCount val="14"/>
                <c:pt idx="0">
                  <c:v>0.58000000000000007</c:v>
                </c:pt>
                <c:pt idx="1">
                  <c:v>0.56200000000000028</c:v>
                </c:pt>
                <c:pt idx="2">
                  <c:v>0.53100000000000003</c:v>
                </c:pt>
                <c:pt idx="3">
                  <c:v>0.45200000000000001</c:v>
                </c:pt>
                <c:pt idx="4">
                  <c:v>0.46200000000000002</c:v>
                </c:pt>
                <c:pt idx="5">
                  <c:v>0.58299999999999996</c:v>
                </c:pt>
                <c:pt idx="6">
                  <c:v>0.51500000000000001</c:v>
                </c:pt>
                <c:pt idx="7">
                  <c:v>0.49100000000000016</c:v>
                </c:pt>
                <c:pt idx="8">
                  <c:v>0.44600000000000001</c:v>
                </c:pt>
                <c:pt idx="9">
                  <c:v>0.4820000000000001</c:v>
                </c:pt>
                <c:pt idx="10">
                  <c:v>0.503</c:v>
                </c:pt>
                <c:pt idx="11">
                  <c:v>2.0000000000000009E-3</c:v>
                </c:pt>
                <c:pt idx="12">
                  <c:v>0.501</c:v>
                </c:pt>
                <c:pt idx="13">
                  <c:v>0.48700000000000015</c:v>
                </c:pt>
              </c:numCache>
            </c:numRef>
          </c:val>
        </c:ser>
        <c:axId val="78419456"/>
        <c:axId val="78420992"/>
      </c:barChart>
      <c:catAx>
        <c:axId val="7841945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baseline="0">
                <a:solidFill>
                  <a:srgbClr val="FFFF00"/>
                </a:solidFill>
              </a:defRPr>
            </a:pPr>
            <a:endParaRPr lang="en-US"/>
          </a:p>
        </c:txPr>
        <c:crossAx val="78420992"/>
        <c:crosses val="autoZero"/>
        <c:auto val="1"/>
        <c:lblAlgn val="ctr"/>
        <c:lblOffset val="100"/>
      </c:catAx>
      <c:valAx>
        <c:axId val="78420992"/>
        <c:scaling>
          <c:orientation val="minMax"/>
        </c:scaling>
        <c:axPos val="l"/>
        <c:majorGridlines/>
        <c:numFmt formatCode="0.00%" sourceLinked="1"/>
        <c:tickLblPos val="nextTo"/>
        <c:crossAx val="78419456"/>
        <c:crosses val="autoZero"/>
        <c:crossBetween val="between"/>
      </c:valAx>
    </c:plotArea>
    <c:plotVisOnly val="1"/>
    <c:dispBlanksAs val="gap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style val="16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Column2</c:v>
                </c:pt>
              </c:strCache>
            </c:strRef>
          </c:tx>
          <c:cat>
            <c:strRef>
              <c:f>Sheet1!$A$2:$A$13</c:f>
              <c:strCache>
                <c:ptCount val="12"/>
                <c:pt idx="0">
                  <c:v>April </c:v>
                </c:pt>
                <c:pt idx="1">
                  <c:v>May </c:v>
                </c:pt>
                <c:pt idx="2">
                  <c:v>June</c:v>
                </c:pt>
                <c:pt idx="3">
                  <c:v>July</c:v>
                </c:pt>
                <c:pt idx="4">
                  <c:v>August</c:v>
                </c:pt>
                <c:pt idx="5">
                  <c:v>September</c:v>
                </c:pt>
                <c:pt idx="6">
                  <c:v>October</c:v>
                </c:pt>
                <c:pt idx="7">
                  <c:v>November</c:v>
                </c:pt>
                <c:pt idx="8">
                  <c:v>December</c:v>
                </c:pt>
                <c:pt idx="9">
                  <c:v>January</c:v>
                </c:pt>
                <c:pt idx="10">
                  <c:v>February</c:v>
                </c:pt>
                <c:pt idx="11">
                  <c:v>March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8.33</c:v>
                </c:pt>
                <c:pt idx="1">
                  <c:v>8.33</c:v>
                </c:pt>
                <c:pt idx="2">
                  <c:v>8.33</c:v>
                </c:pt>
                <c:pt idx="3">
                  <c:v>8.33</c:v>
                </c:pt>
                <c:pt idx="4">
                  <c:v>8.33</c:v>
                </c:pt>
                <c:pt idx="5">
                  <c:v>8.33</c:v>
                </c:pt>
                <c:pt idx="6">
                  <c:v>8.33</c:v>
                </c:pt>
                <c:pt idx="7">
                  <c:v>8.33</c:v>
                </c:pt>
                <c:pt idx="8">
                  <c:v>8.33</c:v>
                </c:pt>
                <c:pt idx="9">
                  <c:v>8.33</c:v>
                </c:pt>
                <c:pt idx="10">
                  <c:v>8.33</c:v>
                </c:pt>
                <c:pt idx="11">
                  <c:v>8.33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Column3</c:v>
                </c:pt>
              </c:strCache>
            </c:strRef>
          </c:tx>
          <c:cat>
            <c:strRef>
              <c:f>Sheet1!$A$2:$A$13</c:f>
              <c:strCache>
                <c:ptCount val="12"/>
                <c:pt idx="0">
                  <c:v>April </c:v>
                </c:pt>
                <c:pt idx="1">
                  <c:v>May </c:v>
                </c:pt>
                <c:pt idx="2">
                  <c:v>June</c:v>
                </c:pt>
                <c:pt idx="3">
                  <c:v>July</c:v>
                </c:pt>
                <c:pt idx="4">
                  <c:v>August</c:v>
                </c:pt>
                <c:pt idx="5">
                  <c:v>September</c:v>
                </c:pt>
                <c:pt idx="6">
                  <c:v>October</c:v>
                </c:pt>
                <c:pt idx="7">
                  <c:v>November</c:v>
                </c:pt>
                <c:pt idx="8">
                  <c:v>December</c:v>
                </c:pt>
                <c:pt idx="9">
                  <c:v>January</c:v>
                </c:pt>
                <c:pt idx="10">
                  <c:v>February</c:v>
                </c:pt>
                <c:pt idx="11">
                  <c:v>March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10.3</c:v>
                </c:pt>
                <c:pt idx="1">
                  <c:v>9</c:v>
                </c:pt>
                <c:pt idx="2">
                  <c:v>8.5</c:v>
                </c:pt>
                <c:pt idx="3">
                  <c:v>6.5</c:v>
                </c:pt>
                <c:pt idx="4">
                  <c:v>6</c:v>
                </c:pt>
                <c:pt idx="5">
                  <c:v>8</c:v>
                </c:pt>
                <c:pt idx="6">
                  <c:v>9.9</c:v>
                </c:pt>
                <c:pt idx="7">
                  <c:v>10.5</c:v>
                </c:pt>
                <c:pt idx="8">
                  <c:v>5</c:v>
                </c:pt>
                <c:pt idx="9">
                  <c:v>4</c:v>
                </c:pt>
                <c:pt idx="10">
                  <c:v>5</c:v>
                </c:pt>
                <c:pt idx="11">
                  <c:v>10.9</c:v>
                </c:pt>
              </c:numCache>
            </c:numRef>
          </c:val>
        </c:ser>
        <c:axId val="88936448"/>
        <c:axId val="88937984"/>
      </c:barChart>
      <c:catAx>
        <c:axId val="88936448"/>
        <c:scaling>
          <c:orientation val="minMax"/>
        </c:scaling>
        <c:axPos val="b"/>
        <c:tickLblPos val="nextTo"/>
        <c:crossAx val="88937984"/>
        <c:crosses val="autoZero"/>
        <c:auto val="1"/>
        <c:lblAlgn val="ctr"/>
        <c:lblOffset val="100"/>
      </c:catAx>
      <c:valAx>
        <c:axId val="88937984"/>
        <c:scaling>
          <c:orientation val="minMax"/>
        </c:scaling>
        <c:axPos val="l"/>
        <c:majorGridlines/>
        <c:numFmt formatCode="General" sourceLinked="1"/>
        <c:tickLblPos val="nextTo"/>
        <c:crossAx val="8893644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0.59554</cdr:x>
      <cdr:y>0.3363</cdr:y>
    </cdr:from>
    <cdr:to>
      <cdr:x>0.95435</cdr:x>
      <cdr:y>0.66014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343525" y="1800225"/>
          <a:ext cx="3219450" cy="17335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n-GB" sz="1100" dirty="0"/>
            <a:t> </a:t>
          </a:r>
        </a:p>
        <a:p xmlns:a="http://schemas.openxmlformats.org/drawingml/2006/main">
          <a:r>
            <a:rPr lang="en-GB" sz="1100" dirty="0"/>
            <a:t>           </a:t>
          </a:r>
          <a:r>
            <a:rPr lang="en-GB" sz="1600" dirty="0"/>
            <a:t>- </a:t>
          </a:r>
          <a:r>
            <a:rPr lang="en-GB" sz="1200" dirty="0"/>
            <a:t>Successfully Screened = 84,500</a:t>
          </a:r>
        </a:p>
        <a:p xmlns:a="http://schemas.openxmlformats.org/drawingml/2006/main">
          <a:endParaRPr lang="en-GB" sz="1600" dirty="0"/>
        </a:p>
        <a:p xmlns:a="http://schemas.openxmlformats.org/drawingml/2006/main">
          <a:r>
            <a:rPr lang="en-GB" sz="1600" dirty="0"/>
            <a:t>       </a:t>
          </a:r>
          <a:r>
            <a:rPr lang="en-GB" sz="1400" dirty="0"/>
            <a:t>-  Unscreened = 139,055</a:t>
          </a:r>
        </a:p>
      </cdr:txBody>
    </cdr:sp>
  </cdr:relSizeAnchor>
  <cdr:relSizeAnchor xmlns:cdr="http://schemas.openxmlformats.org/drawingml/2006/chartDrawing">
    <cdr:from>
      <cdr:x>0.60828</cdr:x>
      <cdr:y>0.37189</cdr:y>
    </cdr:from>
    <cdr:to>
      <cdr:x>0.62845</cdr:x>
      <cdr:y>0.42527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5457825" y="1990725"/>
          <a:ext cx="180975" cy="285750"/>
        </a:xfrm>
        <a:prstGeom xmlns:a="http://schemas.openxmlformats.org/drawingml/2006/main" prst="rect">
          <a:avLst/>
        </a:prstGeom>
        <a:solidFill xmlns:a="http://schemas.openxmlformats.org/drawingml/2006/main">
          <a:srgbClr val="92D050"/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GB" sz="1100"/>
            <a:t>  </a:t>
          </a:r>
        </a:p>
      </cdr:txBody>
    </cdr:sp>
  </cdr:relSizeAnchor>
  <cdr:relSizeAnchor xmlns:cdr="http://schemas.openxmlformats.org/drawingml/2006/chartDrawing">
    <cdr:from>
      <cdr:x>0.61029</cdr:x>
      <cdr:y>0.5081</cdr:y>
    </cdr:from>
    <cdr:to>
      <cdr:x>0.63046</cdr:x>
      <cdr:y>0.5686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4743456" y="2090742"/>
          <a:ext cx="156770" cy="248946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>
            <a:lumMod val="75000"/>
          </a:schemeClr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n-GB" sz="1100"/>
            <a:t>  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52D37B-D53F-4704-ABF1-56E25658A9ED}" type="datetimeFigureOut">
              <a:rPr lang="en-US" smtClean="0"/>
              <a:pPr/>
              <a:t>12/14/2011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DD1134-8887-4549-974A-B033C5B9E658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B3DF05-7BAF-48B7-A95D-507DEF2FDD1C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8563" y="706438"/>
            <a:ext cx="4518025" cy="3389312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GB" dirty="0" smtClean="0"/>
          </a:p>
          <a:p>
            <a:pPr eaLnBrk="1" hangingPunct="1">
              <a:lnSpc>
                <a:spcPct val="90000"/>
              </a:lnSpc>
            </a:pPr>
            <a:endParaRPr lang="en-GB" dirty="0" smtClean="0"/>
          </a:p>
          <a:p>
            <a:pPr eaLnBrk="1" hangingPunct="1">
              <a:lnSpc>
                <a:spcPct val="90000"/>
              </a:lnSpc>
            </a:pPr>
            <a:r>
              <a:rPr lang="en-GB" dirty="0" smtClean="0"/>
              <a:t>We have defined the date on which the data is extracted from the database to create the report is called the KPI date – </a:t>
            </a:r>
            <a:r>
              <a:rPr lang="en-GB" i="1" dirty="0" smtClean="0"/>
              <a:t>mouse click and it appears</a:t>
            </a:r>
            <a:endParaRPr lang="en-GB" dirty="0" smtClean="0"/>
          </a:p>
          <a:p>
            <a:pPr eaLnBrk="1" hangingPunct="1">
              <a:lnSpc>
                <a:spcPct val="90000"/>
              </a:lnSpc>
            </a:pPr>
            <a:r>
              <a:rPr lang="en-GB" dirty="0" smtClean="0"/>
              <a:t>In practice this is today – </a:t>
            </a:r>
            <a:r>
              <a:rPr lang="en-GB" dirty="0" err="1" smtClean="0"/>
              <a:t>i.e</a:t>
            </a:r>
            <a:r>
              <a:rPr lang="en-GB" dirty="0" smtClean="0"/>
              <a:t> the day that you run the report.  This is not an entered parameter.</a:t>
            </a:r>
          </a:p>
          <a:p>
            <a:pPr eaLnBrk="1" hangingPunct="1">
              <a:lnSpc>
                <a:spcPct val="90000"/>
              </a:lnSpc>
            </a:pPr>
            <a:endParaRPr lang="en-GB" dirty="0" smtClean="0"/>
          </a:p>
          <a:p>
            <a:pPr eaLnBrk="1" hangingPunct="1">
              <a:lnSpc>
                <a:spcPct val="90000"/>
              </a:lnSpc>
            </a:pPr>
            <a:r>
              <a:rPr lang="en-GB" dirty="0" smtClean="0"/>
              <a:t>The Reference Date is an entered parameter – </a:t>
            </a:r>
            <a:r>
              <a:rPr lang="en-GB" i="1" dirty="0" smtClean="0"/>
              <a:t>click and it appears</a:t>
            </a:r>
          </a:p>
          <a:p>
            <a:pPr eaLnBrk="1" hangingPunct="1">
              <a:lnSpc>
                <a:spcPct val="90000"/>
              </a:lnSpc>
            </a:pPr>
            <a:r>
              <a:rPr lang="en-GB" dirty="0" smtClean="0"/>
              <a:t>This date is the date against which the </a:t>
            </a:r>
            <a:r>
              <a:rPr lang="en-GB" dirty="0" err="1" smtClean="0"/>
              <a:t>KPI’s</a:t>
            </a:r>
            <a:r>
              <a:rPr lang="en-GB" dirty="0" smtClean="0"/>
              <a:t> are determined and can be in the future or the same as the KPI date – </a:t>
            </a:r>
            <a:r>
              <a:rPr lang="en-GB" i="1" dirty="0" smtClean="0"/>
              <a:t>click and it moves</a:t>
            </a:r>
            <a:endParaRPr lang="en-GB" dirty="0" smtClean="0"/>
          </a:p>
          <a:p>
            <a:pPr eaLnBrk="1" hangingPunct="1">
              <a:lnSpc>
                <a:spcPct val="90000"/>
              </a:lnSpc>
            </a:pPr>
            <a:r>
              <a:rPr lang="en-GB" dirty="0" smtClean="0"/>
              <a:t>The default for this date is the same as the KPI date</a:t>
            </a:r>
          </a:p>
          <a:p>
            <a:pPr eaLnBrk="1" hangingPunct="1">
              <a:lnSpc>
                <a:spcPct val="90000"/>
              </a:lnSpc>
            </a:pPr>
            <a:endParaRPr lang="en-GB" dirty="0" smtClean="0"/>
          </a:p>
          <a:p>
            <a:pPr eaLnBrk="1" hangingPunct="1">
              <a:lnSpc>
                <a:spcPct val="90000"/>
              </a:lnSpc>
            </a:pPr>
            <a:r>
              <a:rPr lang="en-GB" dirty="0" smtClean="0"/>
              <a:t>Another user entered parameter is the Reporting Start Date – </a:t>
            </a:r>
            <a:r>
              <a:rPr lang="en-GB" i="1" dirty="0" smtClean="0"/>
              <a:t>click and it appears.</a:t>
            </a:r>
            <a:endParaRPr lang="en-GB" dirty="0" smtClean="0"/>
          </a:p>
          <a:p>
            <a:pPr eaLnBrk="1" hangingPunct="1">
              <a:lnSpc>
                <a:spcPct val="90000"/>
              </a:lnSpc>
            </a:pPr>
            <a:r>
              <a:rPr lang="en-GB" dirty="0" smtClean="0"/>
              <a:t>This is always in the past – </a:t>
            </a:r>
            <a:r>
              <a:rPr lang="en-GB" i="1" dirty="0" smtClean="0"/>
              <a:t>click and it moves.</a:t>
            </a:r>
            <a:endParaRPr lang="en-GB" dirty="0" smtClean="0"/>
          </a:p>
          <a:p>
            <a:pPr eaLnBrk="1" hangingPunct="1">
              <a:lnSpc>
                <a:spcPct val="90000"/>
              </a:lnSpc>
            </a:pPr>
            <a:r>
              <a:rPr lang="en-GB" dirty="0" smtClean="0"/>
              <a:t>And it used to define the reporting interval – </a:t>
            </a:r>
            <a:r>
              <a:rPr lang="en-GB" i="1" dirty="0" smtClean="0"/>
              <a:t>click and it appears –</a:t>
            </a:r>
            <a:r>
              <a:rPr lang="en-GB" dirty="0" smtClean="0"/>
              <a:t> which is the period of time that the requested report refers to.  Note that the default start date is 12 months prior to the Reference Date.</a:t>
            </a:r>
          </a:p>
          <a:p>
            <a:pPr eaLnBrk="1" hangingPunct="1">
              <a:lnSpc>
                <a:spcPct val="90000"/>
              </a:lnSpc>
            </a:pPr>
            <a:r>
              <a:rPr lang="en-GB" i="1" dirty="0" smtClean="0"/>
              <a:t>At this point it might be worth going to a flip chart to show how you can change the reference date and start date to get reporting on different periods</a:t>
            </a:r>
          </a:p>
          <a:p>
            <a:pPr eaLnBrk="1" hangingPunct="1">
              <a:lnSpc>
                <a:spcPct val="90000"/>
              </a:lnSpc>
            </a:pPr>
            <a:endParaRPr lang="en-GB" i="1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32"/>
          <p:cNvPicPr>
            <a:picLocks noChangeAspect="1" noChangeArrowheads="1"/>
          </p:cNvPicPr>
          <p:nvPr/>
        </p:nvPicPr>
        <p:blipFill>
          <a:blip r:embed="rId2" cstate="print">
            <a:lum bright="10000" contrast="10000"/>
          </a:blip>
          <a:srcRect/>
          <a:stretch>
            <a:fillRect/>
          </a:stretch>
        </p:blipFill>
        <p:spPr bwMode="auto">
          <a:xfrm>
            <a:off x="0" y="0"/>
            <a:ext cx="9134475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Rectangle 1027"/>
          <p:cNvSpPr>
            <a:spLocks noGrp="1" noChangeArrowheads="1"/>
          </p:cNvSpPr>
          <p:nvPr>
            <p:ph type="ctrTitle"/>
          </p:nvPr>
        </p:nvSpPr>
        <p:spPr>
          <a:xfrm>
            <a:off x="1104900" y="2971800"/>
            <a:ext cx="7175500" cy="1143000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254500"/>
            <a:ext cx="6400800" cy="16002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latin typeface="Times" pitchFamily="18" charset="0"/>
              </a:defRPr>
            </a:lvl1pPr>
          </a:lstStyle>
          <a:p>
            <a:pPr>
              <a:defRPr/>
            </a:pPr>
            <a:fld id="{E100C088-CBF8-4F0C-9043-C95C26744573}" type="datetimeFigureOut">
              <a:rPr lang="en-US"/>
              <a:pPr>
                <a:defRPr/>
              </a:pPr>
              <a:t>12/14/2011</a:t>
            </a:fld>
            <a:endParaRPr lang="en-GB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ftr" sz="quarter" idx="11"/>
          </p:nvPr>
        </p:nvSpPr>
        <p:spPr>
          <a:xfrm>
            <a:off x="914400" y="6248400"/>
            <a:ext cx="7543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03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Times" pitchFamily="18" charset="0"/>
              </a:defRPr>
            </a:lvl1pPr>
          </a:lstStyle>
          <a:p>
            <a:pPr>
              <a:defRPr/>
            </a:pPr>
            <a:fld id="{B95EEE1E-5B66-4280-AC03-59770C237C5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5519CB-85AF-462E-BDE9-40EBDD83D88E}" type="datetimeFigureOut">
              <a:rPr lang="en-US"/>
              <a:pPr>
                <a:defRPr/>
              </a:pPr>
              <a:t>12/14/2011</a:t>
            </a:fld>
            <a:endParaRPr lang="en-GB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CEF7AF-AA9D-4A70-B169-B76E8C01AA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96050" y="381000"/>
            <a:ext cx="196215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573405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74C2FB-DE04-4754-A9C9-661A0F3CC49F}" type="datetimeFigureOut">
              <a:rPr lang="en-US"/>
              <a:pPr>
                <a:defRPr/>
              </a:pPr>
              <a:t>12/14/2011</a:t>
            </a:fld>
            <a:endParaRPr lang="en-GB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0EA9EE-268D-4E7A-8D2F-B93848A7337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E62C58-26E5-4ADB-AB94-76CE1E8D592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D48F2B-AECC-4DD3-9874-29561EEFADCA}" type="datetimeFigureOut">
              <a:rPr lang="en-US"/>
              <a:pPr>
                <a:defRPr/>
              </a:pPr>
              <a:t>12/14/2011</a:t>
            </a:fld>
            <a:endParaRPr lang="en-GB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C05C2F-CC3C-4DA5-B6FC-A477BF865A1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13C6F3-8F6B-4ECA-95C5-6653F1F9F569}" type="datetimeFigureOut">
              <a:rPr lang="en-US"/>
              <a:pPr>
                <a:defRPr/>
              </a:pPr>
              <a:t>12/14/2011</a:t>
            </a:fld>
            <a:endParaRPr lang="en-GB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6B9AE8-12F5-4AD1-ACDE-D4C77A5CADE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CB632C-09A9-4068-B956-D5CBF31BD5C7}" type="datetimeFigureOut">
              <a:rPr lang="en-US"/>
              <a:pPr>
                <a:defRPr/>
              </a:pPr>
              <a:t>12/14/2011</a:t>
            </a:fld>
            <a:endParaRPr lang="en-GB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5DC1B5-0344-46C4-A99F-F4A43F79AFE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03E978-412A-45E7-9A10-143D38BC986D}" type="datetimeFigureOut">
              <a:rPr lang="en-US"/>
              <a:pPr>
                <a:defRPr/>
              </a:pPr>
              <a:t>12/14/2011</a:t>
            </a:fld>
            <a:endParaRPr lang="en-GB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8AC8F8-6161-4822-B38A-2F389E8DAEF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C4A647-82DE-474D-AA48-3DB498EEB84B}" type="datetimeFigureOut">
              <a:rPr lang="en-US"/>
              <a:pPr>
                <a:defRPr/>
              </a:pPr>
              <a:t>12/14/2011</a:t>
            </a:fld>
            <a:endParaRPr lang="en-GB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A49531-C31C-4DDC-AC09-F88695F8C05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5C38A7-0DA8-4D54-AF04-577C4064D339}" type="datetimeFigureOut">
              <a:rPr lang="en-US"/>
              <a:pPr>
                <a:defRPr/>
              </a:pPr>
              <a:t>12/14/2011</a:t>
            </a:fld>
            <a:endParaRPr lang="en-GB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A898F-3990-4079-9648-D9BE393ECFE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0DF3B3-5BF9-406D-82B5-1E114CB7D9E8}" type="datetimeFigureOut">
              <a:rPr lang="en-US"/>
              <a:pPr>
                <a:defRPr/>
              </a:pPr>
              <a:t>12/14/2011</a:t>
            </a:fld>
            <a:endParaRPr lang="en-GB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7A93D1-834E-40BA-BD5F-BCF9855894D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A954C2-F7AB-4C4F-8BA2-7B38FDD85267}" type="datetimeFigureOut">
              <a:rPr lang="en-US"/>
              <a:pPr>
                <a:defRPr/>
              </a:pPr>
              <a:t>12/14/2011</a:t>
            </a:fld>
            <a:endParaRPr lang="en-GB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56F966-9A15-41AE-96DB-9801AB650B3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9286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34475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81000"/>
            <a:ext cx="6858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0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400" smtClean="0">
                <a:latin typeface="+mn-lt"/>
              </a:defRPr>
            </a:lvl1pPr>
          </a:lstStyle>
          <a:p>
            <a:pPr>
              <a:defRPr/>
            </a:pPr>
            <a:fld id="{ACC24426-AFBB-4964-8329-CFEFFC04714B}" type="datetimeFigureOut">
              <a:rPr lang="en-US"/>
              <a:pPr>
                <a:defRPr/>
              </a:pPr>
              <a:t>12/14/2011</a:t>
            </a:fld>
            <a:endParaRPr lang="en-GB"/>
          </a:p>
        </p:txBody>
      </p:sp>
      <p:sp>
        <p:nvSpPr>
          <p:cNvPr id="1041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42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smtClean="0">
                <a:latin typeface="+mn-lt"/>
              </a:defRPr>
            </a:lvl1pPr>
          </a:lstStyle>
          <a:p>
            <a:pPr>
              <a:defRPr/>
            </a:pPr>
            <a:fld id="{4D3C4BA7-26D0-4A62-A7F1-A14BBADF9A9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4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9286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1104900" y="1857375"/>
            <a:ext cx="7175500" cy="2257425"/>
          </a:xfrm>
        </p:spPr>
        <p:txBody>
          <a:bodyPr/>
          <a:lstStyle/>
          <a:p>
            <a:pPr algn="ctr"/>
            <a:r>
              <a:rPr lang="en-GB" smtClean="0"/>
              <a:t>Diabetic Retinopathy Screening Service 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mtClean="0"/>
              <a:t>National Management Groups Meeting </a:t>
            </a:r>
          </a:p>
          <a:p>
            <a:r>
              <a:rPr lang="en-GB" smtClean="0"/>
              <a:t>Perth Concert Hall - 9</a:t>
            </a:r>
            <a:r>
              <a:rPr lang="en-GB" baseline="30000" smtClean="0"/>
              <a:t>th</a:t>
            </a:r>
            <a:r>
              <a:rPr lang="en-GB" smtClean="0"/>
              <a:t> Nov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4290"/>
            <a:ext cx="7772400" cy="6500858"/>
          </a:xfrm>
        </p:spPr>
        <p:txBody>
          <a:bodyPr/>
          <a:lstStyle/>
          <a:p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Ayrshire &amp; Arran</a:t>
            </a:r>
            <a:r>
              <a:rPr lang="en-GB" sz="2400" dirty="0" smtClean="0"/>
              <a:t> </a:t>
            </a:r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58.00%</a:t>
            </a:r>
            <a:r>
              <a:rPr lang="en-GB" sz="2400" dirty="0" smtClean="0"/>
              <a:t> </a:t>
            </a:r>
          </a:p>
          <a:p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Borders</a:t>
            </a:r>
            <a:r>
              <a:rPr lang="en-GB" sz="2400" dirty="0" smtClean="0"/>
              <a:t> </a:t>
            </a:r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56.20%</a:t>
            </a:r>
            <a:r>
              <a:rPr lang="en-GB" sz="2400" dirty="0" smtClean="0"/>
              <a:t> </a:t>
            </a:r>
          </a:p>
          <a:p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Dumfries and Galloway</a:t>
            </a:r>
            <a:r>
              <a:rPr lang="en-GB" sz="2400" dirty="0" smtClean="0"/>
              <a:t> </a:t>
            </a:r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53.10%</a:t>
            </a:r>
          </a:p>
          <a:p>
            <a:r>
              <a:rPr lang="en-GB" sz="2400" dirty="0" smtClean="0"/>
              <a:t> </a:t>
            </a:r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Fife</a:t>
            </a:r>
            <a:r>
              <a:rPr lang="en-GB" sz="2400" dirty="0" smtClean="0"/>
              <a:t> </a:t>
            </a:r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45.20%</a:t>
            </a:r>
            <a:r>
              <a:rPr lang="en-GB" sz="2400" dirty="0" smtClean="0"/>
              <a:t> </a:t>
            </a:r>
          </a:p>
          <a:p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Forth Valley</a:t>
            </a:r>
            <a:r>
              <a:rPr lang="en-GB" sz="2400" dirty="0" smtClean="0"/>
              <a:t> </a:t>
            </a:r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46.20%</a:t>
            </a:r>
            <a:r>
              <a:rPr lang="en-GB" sz="2400" dirty="0" smtClean="0"/>
              <a:t> </a:t>
            </a:r>
          </a:p>
          <a:p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Grampian</a:t>
            </a:r>
            <a:r>
              <a:rPr lang="en-GB" sz="2400" dirty="0" smtClean="0"/>
              <a:t> </a:t>
            </a:r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58.30%</a:t>
            </a:r>
            <a:r>
              <a:rPr lang="en-GB" sz="2400" dirty="0" smtClean="0"/>
              <a:t> </a:t>
            </a:r>
          </a:p>
          <a:p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Greater Glasgow</a:t>
            </a:r>
            <a:r>
              <a:rPr lang="en-GB" sz="2400" dirty="0" smtClean="0"/>
              <a:t> </a:t>
            </a:r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51.50%</a:t>
            </a:r>
            <a:r>
              <a:rPr lang="en-GB" sz="2400" dirty="0" smtClean="0"/>
              <a:t> </a:t>
            </a:r>
          </a:p>
          <a:p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Highland</a:t>
            </a:r>
            <a:r>
              <a:rPr lang="en-GB" sz="2400" dirty="0" smtClean="0"/>
              <a:t> </a:t>
            </a:r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49.10%</a:t>
            </a:r>
            <a:r>
              <a:rPr lang="en-GB" sz="2400" dirty="0" smtClean="0"/>
              <a:t> </a:t>
            </a:r>
          </a:p>
          <a:p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Lanarkshire</a:t>
            </a:r>
            <a:r>
              <a:rPr lang="en-GB" sz="2400" dirty="0" smtClean="0"/>
              <a:t> </a:t>
            </a:r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44.60%</a:t>
            </a:r>
            <a:r>
              <a:rPr lang="en-GB" sz="2400" dirty="0" smtClean="0"/>
              <a:t> </a:t>
            </a:r>
          </a:p>
          <a:p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Lothian</a:t>
            </a:r>
            <a:r>
              <a:rPr lang="en-GB" sz="2400" dirty="0" smtClean="0"/>
              <a:t> </a:t>
            </a:r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48.20%</a:t>
            </a:r>
            <a:r>
              <a:rPr lang="en-GB" sz="2400" dirty="0" smtClean="0"/>
              <a:t> </a:t>
            </a:r>
          </a:p>
          <a:p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Orkney</a:t>
            </a:r>
            <a:r>
              <a:rPr lang="en-GB" sz="2400" dirty="0" smtClean="0"/>
              <a:t> </a:t>
            </a:r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50.30%</a:t>
            </a:r>
            <a:r>
              <a:rPr lang="en-GB" sz="2400" dirty="0" smtClean="0"/>
              <a:t> </a:t>
            </a:r>
          </a:p>
          <a:p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Shetland</a:t>
            </a:r>
            <a:r>
              <a:rPr lang="en-GB" sz="2400" dirty="0" smtClean="0"/>
              <a:t> </a:t>
            </a:r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0.20%</a:t>
            </a:r>
            <a:r>
              <a:rPr lang="en-GB" sz="2400" dirty="0" smtClean="0"/>
              <a:t> </a:t>
            </a:r>
          </a:p>
          <a:p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Tayside</a:t>
            </a:r>
            <a:r>
              <a:rPr lang="en-GB" sz="2400" dirty="0" smtClean="0"/>
              <a:t> </a:t>
            </a:r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50.10%</a:t>
            </a:r>
            <a:r>
              <a:rPr lang="en-GB" sz="2400" dirty="0" smtClean="0"/>
              <a:t> </a:t>
            </a:r>
          </a:p>
          <a:p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Western Isles</a:t>
            </a:r>
            <a:r>
              <a:rPr lang="en-GB" sz="2400" dirty="0" smtClean="0"/>
              <a:t> </a:t>
            </a:r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48.70%</a:t>
            </a:r>
            <a:r>
              <a:rPr lang="en-GB" sz="2400" dirty="0" smtClean="0"/>
              <a:t> </a:t>
            </a:r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en-GB" sz="2400" dirty="0" smtClean="0"/>
              <a:t> </a:t>
            </a:r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en-GB" sz="2400" dirty="0" smtClean="0"/>
              <a:t> </a:t>
            </a:r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en-GB" sz="2400" dirty="0" smtClean="0"/>
              <a:t> </a:t>
            </a:r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en-GB" sz="2400" dirty="0" smtClean="0"/>
              <a:t> </a:t>
            </a:r>
          </a:p>
          <a:p>
            <a:r>
              <a:rPr lang="en-GB" sz="2400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Total</a:t>
            </a:r>
            <a:r>
              <a:rPr lang="en-GB" sz="2400" dirty="0" smtClean="0">
                <a:solidFill>
                  <a:srgbClr val="FFFF00"/>
                </a:solidFill>
              </a:rPr>
              <a:t> </a:t>
            </a:r>
            <a:r>
              <a:rPr lang="en-GB" sz="2400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50.50%</a:t>
            </a:r>
            <a:endParaRPr lang="en-GB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KPI 1 derived from </a:t>
            </a:r>
          </a:p>
          <a:p>
            <a:pPr lvl="1"/>
            <a:r>
              <a:rPr lang="en-GB" dirty="0" smtClean="0">
                <a:solidFill>
                  <a:srgbClr val="FFFF00"/>
                </a:solidFill>
              </a:rPr>
              <a:t>Percentage (100*INV/EP-API)</a:t>
            </a:r>
          </a:p>
          <a:p>
            <a:pPr lvl="2"/>
            <a:r>
              <a:rPr lang="en-GB" dirty="0" smtClean="0"/>
              <a:t>INV = patients invited at least once</a:t>
            </a:r>
          </a:p>
          <a:p>
            <a:pPr lvl="2"/>
            <a:r>
              <a:rPr lang="en-GB" dirty="0" smtClean="0"/>
              <a:t>EP = eligible population</a:t>
            </a:r>
          </a:p>
          <a:p>
            <a:pPr lvl="2"/>
            <a:r>
              <a:rPr lang="en-GB" dirty="0" smtClean="0"/>
              <a:t>API = patients attending without invitation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14348" y="1785926"/>
            <a:ext cx="3771900" cy="36576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GB" dirty="0" smtClean="0"/>
          </a:p>
          <a:p>
            <a:pPr eaLnBrk="1" hangingPunct="1">
              <a:buFontTx/>
              <a:buNone/>
            </a:pPr>
            <a:endParaRPr lang="en-GB" sz="2400" dirty="0" smtClean="0"/>
          </a:p>
        </p:txBody>
      </p:sp>
      <p:sp>
        <p:nvSpPr>
          <p:cNvPr id="7172" name="Text Box 6"/>
          <p:cNvSpPr txBox="1">
            <a:spLocks noChangeArrowheads="1"/>
          </p:cNvSpPr>
          <p:nvPr/>
        </p:nvSpPr>
        <p:spPr bwMode="auto">
          <a:xfrm>
            <a:off x="1476375" y="549275"/>
            <a:ext cx="54006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400" i="1" dirty="0" smtClean="0"/>
              <a:t>API</a:t>
            </a:r>
            <a:endParaRPr lang="en-GB" sz="4400" i="1" dirty="0"/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1571604" y="3429000"/>
            <a:ext cx="1179513" cy="1733550"/>
            <a:chOff x="2880" y="2205"/>
            <a:chExt cx="743" cy="1092"/>
          </a:xfrm>
        </p:grpSpPr>
        <p:sp>
          <p:nvSpPr>
            <p:cNvPr id="7187" name="Line 10"/>
            <p:cNvSpPr>
              <a:spLocks noChangeShapeType="1"/>
            </p:cNvSpPr>
            <p:nvPr/>
          </p:nvSpPr>
          <p:spPr bwMode="auto">
            <a:xfrm flipV="1">
              <a:off x="3152" y="2205"/>
              <a:ext cx="0" cy="68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7188" name="Text Box 11"/>
            <p:cNvSpPr txBox="1">
              <a:spLocks noChangeArrowheads="1"/>
            </p:cNvSpPr>
            <p:nvPr/>
          </p:nvSpPr>
          <p:spPr bwMode="auto">
            <a:xfrm>
              <a:off x="2880" y="2890"/>
              <a:ext cx="743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dirty="0" smtClean="0"/>
                <a:t>Patient Invited</a:t>
              </a:r>
              <a:endParaRPr lang="en-GB" dirty="0"/>
            </a:p>
          </p:txBody>
        </p:sp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4284663" y="1563688"/>
            <a:ext cx="1511300" cy="1793875"/>
            <a:chOff x="2744" y="985"/>
            <a:chExt cx="952" cy="1130"/>
          </a:xfrm>
        </p:grpSpPr>
        <p:sp>
          <p:nvSpPr>
            <p:cNvPr id="7185" name="Line 15"/>
            <p:cNvSpPr>
              <a:spLocks noChangeShapeType="1"/>
            </p:cNvSpPr>
            <p:nvPr/>
          </p:nvSpPr>
          <p:spPr bwMode="auto">
            <a:xfrm>
              <a:off x="3220" y="1344"/>
              <a:ext cx="0" cy="77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7186" name="Text Box 16"/>
            <p:cNvSpPr txBox="1">
              <a:spLocks noChangeArrowheads="1"/>
            </p:cNvSpPr>
            <p:nvPr/>
          </p:nvSpPr>
          <p:spPr bwMode="auto">
            <a:xfrm>
              <a:off x="2744" y="985"/>
              <a:ext cx="95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dirty="0"/>
                <a:t>Reference Date</a:t>
              </a:r>
            </a:p>
          </p:txBody>
        </p:sp>
      </p:grp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971550" y="1557338"/>
            <a:ext cx="1511300" cy="1793875"/>
            <a:chOff x="2744" y="985"/>
            <a:chExt cx="952" cy="1130"/>
          </a:xfrm>
        </p:grpSpPr>
        <p:sp>
          <p:nvSpPr>
            <p:cNvPr id="7183" name="Line 19"/>
            <p:cNvSpPr>
              <a:spLocks noChangeShapeType="1"/>
            </p:cNvSpPr>
            <p:nvPr/>
          </p:nvSpPr>
          <p:spPr bwMode="auto">
            <a:xfrm>
              <a:off x="3220" y="1344"/>
              <a:ext cx="0" cy="77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7184" name="Text Box 20"/>
            <p:cNvSpPr txBox="1">
              <a:spLocks noChangeArrowheads="1"/>
            </p:cNvSpPr>
            <p:nvPr/>
          </p:nvSpPr>
          <p:spPr bwMode="auto">
            <a:xfrm>
              <a:off x="2744" y="985"/>
              <a:ext cx="952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dirty="0"/>
                <a:t>Reporting Start Date</a:t>
              </a:r>
            </a:p>
          </p:txBody>
        </p:sp>
      </p:grpSp>
      <p:grpSp>
        <p:nvGrpSpPr>
          <p:cNvPr id="5" name="Group 23"/>
          <p:cNvGrpSpPr>
            <a:grpSpLocks/>
          </p:cNvGrpSpPr>
          <p:nvPr/>
        </p:nvGrpSpPr>
        <p:grpSpPr bwMode="auto">
          <a:xfrm>
            <a:off x="1835150" y="2701925"/>
            <a:ext cx="3168650" cy="366713"/>
            <a:chOff x="1156" y="1702"/>
            <a:chExt cx="1951" cy="231"/>
          </a:xfrm>
        </p:grpSpPr>
        <p:sp>
          <p:nvSpPr>
            <p:cNvPr id="7181" name="Line 21"/>
            <p:cNvSpPr>
              <a:spLocks noChangeShapeType="1"/>
            </p:cNvSpPr>
            <p:nvPr/>
          </p:nvSpPr>
          <p:spPr bwMode="auto">
            <a:xfrm>
              <a:off x="1156" y="1933"/>
              <a:ext cx="195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7182" name="Text Box 22"/>
            <p:cNvSpPr txBox="1">
              <a:spLocks noChangeArrowheads="1"/>
            </p:cNvSpPr>
            <p:nvPr/>
          </p:nvSpPr>
          <p:spPr bwMode="auto">
            <a:xfrm>
              <a:off x="1361" y="1702"/>
              <a:ext cx="154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dirty="0" smtClean="0"/>
                <a:t>Reporting interval</a:t>
              </a:r>
              <a:endParaRPr lang="en-GB" dirty="0"/>
            </a:p>
          </p:txBody>
        </p:sp>
      </p:grpSp>
      <p:grpSp>
        <p:nvGrpSpPr>
          <p:cNvPr id="6" name="Group 27"/>
          <p:cNvGrpSpPr>
            <a:grpSpLocks/>
          </p:cNvGrpSpPr>
          <p:nvPr/>
        </p:nvGrpSpPr>
        <p:grpSpPr bwMode="auto">
          <a:xfrm>
            <a:off x="1258888" y="3068638"/>
            <a:ext cx="7561262" cy="366712"/>
            <a:chOff x="793" y="1933"/>
            <a:chExt cx="4763" cy="231"/>
          </a:xfrm>
        </p:grpSpPr>
        <p:sp>
          <p:nvSpPr>
            <p:cNvPr id="7178" name="Line 9"/>
            <p:cNvSpPr>
              <a:spLocks noChangeShapeType="1"/>
            </p:cNvSpPr>
            <p:nvPr/>
          </p:nvSpPr>
          <p:spPr bwMode="auto">
            <a:xfrm>
              <a:off x="793" y="2160"/>
              <a:ext cx="4355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7179" name="Text Box 24"/>
            <p:cNvSpPr txBox="1">
              <a:spLocks noChangeArrowheads="1"/>
            </p:cNvSpPr>
            <p:nvPr/>
          </p:nvSpPr>
          <p:spPr bwMode="auto">
            <a:xfrm>
              <a:off x="4649" y="1933"/>
              <a:ext cx="90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/>
                <a:t>time</a:t>
              </a:r>
            </a:p>
          </p:txBody>
        </p:sp>
        <p:sp>
          <p:nvSpPr>
            <p:cNvPr id="7180" name="Line 25"/>
            <p:cNvSpPr>
              <a:spLocks noChangeShapeType="1"/>
            </p:cNvSpPr>
            <p:nvPr/>
          </p:nvSpPr>
          <p:spPr bwMode="auto">
            <a:xfrm>
              <a:off x="5057" y="2069"/>
              <a:ext cx="31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5795963" y="5975797"/>
            <a:ext cx="1874344" cy="369332"/>
          </a:xfrm>
          <a:prstGeom prst="rect">
            <a:avLst/>
          </a:prstGeom>
          <a:solidFill>
            <a:srgbClr val="00246C"/>
          </a:solidFill>
        </p:spPr>
        <p:txBody>
          <a:bodyPr wrap="square" rtlCol="0">
            <a:spAutoFit/>
          </a:bodyPr>
          <a:lstStyle/>
          <a:p>
            <a:r>
              <a:rPr lang="en-AU" dirty="0" smtClean="0"/>
              <a:t>10</a:t>
            </a:r>
            <a:r>
              <a:rPr lang="en-AU" baseline="30000" dirty="0" smtClean="0"/>
              <a:t>th</a:t>
            </a:r>
            <a:r>
              <a:rPr lang="en-AU" dirty="0" smtClean="0"/>
              <a:t> Nov 2010</a:t>
            </a:r>
            <a:endParaRPr lang="en-AU" dirty="0"/>
          </a:p>
        </p:txBody>
      </p:sp>
      <p:sp>
        <p:nvSpPr>
          <p:cNvPr id="22" name="TextBox 21"/>
          <p:cNvSpPr txBox="1"/>
          <p:nvPr/>
        </p:nvSpPr>
        <p:spPr>
          <a:xfrm rot="343375">
            <a:off x="5914150" y="5981705"/>
            <a:ext cx="1465843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grpSp>
        <p:nvGrpSpPr>
          <p:cNvPr id="23" name="Group 14"/>
          <p:cNvGrpSpPr>
            <a:grpSpLocks/>
          </p:cNvGrpSpPr>
          <p:nvPr/>
        </p:nvGrpSpPr>
        <p:grpSpPr bwMode="auto">
          <a:xfrm>
            <a:off x="5143504" y="3429000"/>
            <a:ext cx="1179513" cy="1733550"/>
            <a:chOff x="2880" y="2205"/>
            <a:chExt cx="743" cy="1092"/>
          </a:xfrm>
        </p:grpSpPr>
        <p:sp>
          <p:nvSpPr>
            <p:cNvPr id="24" name="Line 10"/>
            <p:cNvSpPr>
              <a:spLocks noChangeShapeType="1"/>
            </p:cNvSpPr>
            <p:nvPr/>
          </p:nvSpPr>
          <p:spPr bwMode="auto">
            <a:xfrm flipV="1">
              <a:off x="3152" y="2205"/>
              <a:ext cx="0" cy="681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25" name="Text Box 11"/>
            <p:cNvSpPr txBox="1">
              <a:spLocks noChangeArrowheads="1"/>
            </p:cNvSpPr>
            <p:nvPr/>
          </p:nvSpPr>
          <p:spPr bwMode="auto">
            <a:xfrm>
              <a:off x="2880" y="2890"/>
              <a:ext cx="743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GB" dirty="0" smtClean="0"/>
                <a:t>Patient Screened </a:t>
              </a:r>
              <a:endParaRPr lang="en-GB" dirty="0"/>
            </a:p>
          </p:txBody>
        </p:sp>
      </p:grpSp>
      <p:sp>
        <p:nvSpPr>
          <p:cNvPr id="26" name="Text Box 11"/>
          <p:cNvSpPr txBox="1">
            <a:spLocks noChangeArrowheads="1"/>
          </p:cNvSpPr>
          <p:nvPr/>
        </p:nvSpPr>
        <p:spPr bwMode="auto">
          <a:xfrm>
            <a:off x="1643042" y="5500702"/>
            <a:ext cx="11795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dirty="0" smtClean="0"/>
              <a:t>INV = 1</a:t>
            </a:r>
            <a:endParaRPr lang="en-GB" dirty="0"/>
          </a:p>
        </p:txBody>
      </p:sp>
      <p:sp>
        <p:nvSpPr>
          <p:cNvPr id="27" name="Text Box 11"/>
          <p:cNvSpPr txBox="1">
            <a:spLocks noChangeArrowheads="1"/>
          </p:cNvSpPr>
          <p:nvPr/>
        </p:nvSpPr>
        <p:spPr bwMode="auto">
          <a:xfrm>
            <a:off x="5143504" y="5572140"/>
            <a:ext cx="11795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dirty="0" smtClean="0"/>
              <a:t>API = 0</a:t>
            </a:r>
            <a:endParaRPr lang="en-GB" dirty="0"/>
          </a:p>
        </p:txBody>
      </p:sp>
      <p:sp>
        <p:nvSpPr>
          <p:cNvPr id="28" name="Text Box 11"/>
          <p:cNvSpPr txBox="1">
            <a:spLocks noChangeArrowheads="1"/>
          </p:cNvSpPr>
          <p:nvPr/>
        </p:nvSpPr>
        <p:spPr bwMode="auto">
          <a:xfrm>
            <a:off x="1571604" y="6072206"/>
            <a:ext cx="11795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dirty="0" smtClean="0">
                <a:solidFill>
                  <a:srgbClr val="FFFF00"/>
                </a:solidFill>
              </a:rPr>
              <a:t>INV = 0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29" name="Text Box 11"/>
          <p:cNvSpPr txBox="1">
            <a:spLocks noChangeArrowheads="1"/>
          </p:cNvSpPr>
          <p:nvPr/>
        </p:nvSpPr>
        <p:spPr bwMode="auto">
          <a:xfrm>
            <a:off x="5143504" y="6143644"/>
            <a:ext cx="11795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dirty="0" smtClean="0">
                <a:solidFill>
                  <a:srgbClr val="FF0000"/>
                </a:solidFill>
              </a:rPr>
              <a:t>API = 1</a:t>
            </a:r>
            <a:endParaRPr lang="en-GB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 3.7037E-6 L 0.00399 0.00463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3" y="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4.28406E-6 L 0.35834 0.00579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9" y="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6632 0.00555 L 0.0118 0.00555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5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5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6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/>
      <p:bldP spid="2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00174"/>
            <a:ext cx="7600976" cy="3986226"/>
          </a:xfrm>
        </p:spPr>
        <p:txBody>
          <a:bodyPr/>
          <a:lstStyle/>
          <a:p>
            <a:r>
              <a:rPr lang="en-GB" dirty="0" smtClean="0"/>
              <a:t>Conclusion to all this is that API rates are wrongly reported and used in KPI 1.</a:t>
            </a:r>
          </a:p>
          <a:p>
            <a:r>
              <a:rPr lang="en-GB" dirty="0" smtClean="0"/>
              <a:t>Proposal is to use the following equation to show invitation rate </a:t>
            </a:r>
          </a:p>
          <a:p>
            <a:pPr lvl="1"/>
            <a:r>
              <a:rPr lang="en-GB" dirty="0" smtClean="0">
                <a:solidFill>
                  <a:srgbClr val="FFFF00"/>
                </a:solidFill>
              </a:rPr>
              <a:t>Percentage</a:t>
            </a:r>
            <a:r>
              <a:rPr lang="en-GB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GB" dirty="0" smtClean="0">
                <a:solidFill>
                  <a:srgbClr val="FFFF00"/>
                </a:solidFill>
                <a:latin typeface="+mn-lt"/>
              </a:rPr>
              <a:t>100 *(API+ INV) / (EP)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 This would result in the following changes  to KPI 1 screening invitation rates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4290"/>
            <a:ext cx="7772400" cy="6500858"/>
          </a:xfrm>
        </p:spPr>
        <p:txBody>
          <a:bodyPr/>
          <a:lstStyle/>
          <a:p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Ayrshire &amp; Arran</a:t>
            </a:r>
            <a:r>
              <a:rPr lang="en-GB" sz="2400" dirty="0" smtClean="0"/>
              <a:t> </a:t>
            </a:r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58.00%  -   </a:t>
            </a:r>
            <a:r>
              <a:rPr lang="en-GB" sz="2400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61.8%</a:t>
            </a:r>
            <a:endParaRPr lang="en-GB" sz="2400" dirty="0" smtClean="0">
              <a:solidFill>
                <a:srgbClr val="FFFF00"/>
              </a:solidFill>
            </a:endParaRPr>
          </a:p>
          <a:p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Borders</a:t>
            </a:r>
            <a:r>
              <a:rPr lang="en-GB" sz="2400" dirty="0" smtClean="0"/>
              <a:t> </a:t>
            </a:r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56.20%</a:t>
            </a:r>
            <a:r>
              <a:rPr lang="en-GB" sz="2400" dirty="0" smtClean="0"/>
              <a:t>  -  </a:t>
            </a:r>
            <a:r>
              <a:rPr lang="en-GB" sz="2400" dirty="0" smtClean="0">
                <a:solidFill>
                  <a:srgbClr val="FFFF00"/>
                </a:solidFill>
              </a:rPr>
              <a:t>60.1%</a:t>
            </a:r>
          </a:p>
          <a:p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Dumfries and Galloway</a:t>
            </a:r>
            <a:r>
              <a:rPr lang="en-GB" sz="2400" dirty="0" smtClean="0"/>
              <a:t> </a:t>
            </a:r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53.10%  - </a:t>
            </a:r>
            <a:r>
              <a:rPr lang="en-GB" sz="2400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56.8%</a:t>
            </a:r>
          </a:p>
          <a:p>
            <a:r>
              <a:rPr lang="en-GB" sz="2400" dirty="0" smtClean="0"/>
              <a:t> </a:t>
            </a:r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Fife</a:t>
            </a:r>
            <a:r>
              <a:rPr lang="en-GB" sz="2400" dirty="0" smtClean="0"/>
              <a:t> </a:t>
            </a:r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45.20%</a:t>
            </a:r>
            <a:r>
              <a:rPr lang="en-GB" sz="2400" dirty="0" smtClean="0"/>
              <a:t>  -  </a:t>
            </a:r>
            <a:r>
              <a:rPr lang="en-GB" sz="2400" dirty="0" smtClean="0">
                <a:solidFill>
                  <a:srgbClr val="FFFF00"/>
                </a:solidFill>
              </a:rPr>
              <a:t>51.0%</a:t>
            </a:r>
          </a:p>
          <a:p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Forth Valley</a:t>
            </a:r>
            <a:r>
              <a:rPr lang="en-GB" sz="2400" dirty="0" smtClean="0"/>
              <a:t> </a:t>
            </a:r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46.20%</a:t>
            </a:r>
            <a:r>
              <a:rPr lang="en-GB" sz="2400" dirty="0" smtClean="0"/>
              <a:t>  - </a:t>
            </a:r>
            <a:r>
              <a:rPr lang="en-GB" sz="2400" dirty="0" smtClean="0">
                <a:solidFill>
                  <a:srgbClr val="FFFF00"/>
                </a:solidFill>
              </a:rPr>
              <a:t>51.9% </a:t>
            </a:r>
          </a:p>
          <a:p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Grampian</a:t>
            </a:r>
            <a:r>
              <a:rPr lang="en-GB" sz="2400" dirty="0" smtClean="0"/>
              <a:t> </a:t>
            </a:r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58.30%</a:t>
            </a:r>
            <a:r>
              <a:rPr lang="en-GB" sz="2400" dirty="0" smtClean="0"/>
              <a:t>  -  </a:t>
            </a:r>
            <a:r>
              <a:rPr lang="en-GB" sz="2400" dirty="0" smtClean="0">
                <a:solidFill>
                  <a:srgbClr val="FFFF00"/>
                </a:solidFill>
              </a:rPr>
              <a:t>62.5%</a:t>
            </a:r>
          </a:p>
          <a:p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Greater Glasgow</a:t>
            </a:r>
            <a:r>
              <a:rPr lang="en-GB" sz="2400" dirty="0" smtClean="0"/>
              <a:t> </a:t>
            </a:r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51.50%</a:t>
            </a:r>
            <a:r>
              <a:rPr lang="en-GB" sz="2400" dirty="0" smtClean="0"/>
              <a:t>   - </a:t>
            </a:r>
            <a:r>
              <a:rPr lang="en-GB" sz="2400" dirty="0" smtClean="0">
                <a:solidFill>
                  <a:srgbClr val="FFFF00"/>
                </a:solidFill>
              </a:rPr>
              <a:t>55.4%</a:t>
            </a:r>
          </a:p>
          <a:p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Highland</a:t>
            </a:r>
            <a:r>
              <a:rPr lang="en-GB" sz="2400" dirty="0" smtClean="0"/>
              <a:t> </a:t>
            </a:r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49.10%</a:t>
            </a:r>
            <a:r>
              <a:rPr lang="en-GB" sz="2400" dirty="0" smtClean="0"/>
              <a:t>  -  </a:t>
            </a:r>
            <a:r>
              <a:rPr lang="en-GB" sz="2400" dirty="0" smtClean="0">
                <a:solidFill>
                  <a:srgbClr val="FFFF00"/>
                </a:solidFill>
              </a:rPr>
              <a:t>53.5%</a:t>
            </a:r>
          </a:p>
          <a:p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Lanarkshire</a:t>
            </a:r>
            <a:r>
              <a:rPr lang="en-GB" sz="2400" dirty="0" smtClean="0"/>
              <a:t> </a:t>
            </a:r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44.60%</a:t>
            </a:r>
            <a:r>
              <a:rPr lang="en-GB" sz="2400" dirty="0" smtClean="0"/>
              <a:t> -  </a:t>
            </a:r>
            <a:r>
              <a:rPr lang="en-GB" sz="2400" dirty="0" smtClean="0">
                <a:solidFill>
                  <a:srgbClr val="FFFF00"/>
                </a:solidFill>
              </a:rPr>
              <a:t>51.1%</a:t>
            </a:r>
          </a:p>
          <a:p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Lothian</a:t>
            </a:r>
            <a:r>
              <a:rPr lang="en-GB" sz="2400" dirty="0" smtClean="0"/>
              <a:t> </a:t>
            </a:r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48.20%</a:t>
            </a:r>
            <a:r>
              <a:rPr lang="en-GB" sz="2400" dirty="0" smtClean="0"/>
              <a:t>  -  </a:t>
            </a:r>
            <a:r>
              <a:rPr lang="en-GB" sz="2400" dirty="0" smtClean="0">
                <a:solidFill>
                  <a:srgbClr val="FFFF00"/>
                </a:solidFill>
              </a:rPr>
              <a:t>53.9%</a:t>
            </a:r>
          </a:p>
          <a:p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Orkney</a:t>
            </a:r>
            <a:r>
              <a:rPr lang="en-GB" sz="2400" dirty="0" smtClean="0"/>
              <a:t> </a:t>
            </a:r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50.30%</a:t>
            </a:r>
            <a:r>
              <a:rPr lang="en-GB" sz="2400" dirty="0" smtClean="0"/>
              <a:t>   - </a:t>
            </a:r>
            <a:r>
              <a:rPr lang="en-GB" sz="2400" dirty="0" smtClean="0">
                <a:solidFill>
                  <a:srgbClr val="FFFF00"/>
                </a:solidFill>
              </a:rPr>
              <a:t>55.1%</a:t>
            </a:r>
          </a:p>
          <a:p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Shetland</a:t>
            </a:r>
            <a:r>
              <a:rPr lang="en-GB" sz="2400" dirty="0" smtClean="0"/>
              <a:t> </a:t>
            </a:r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0.20%</a:t>
            </a:r>
            <a:r>
              <a:rPr lang="en-GB" sz="2400" dirty="0" smtClean="0"/>
              <a:t>  - </a:t>
            </a:r>
            <a:r>
              <a:rPr lang="en-GB" sz="2400" dirty="0" smtClean="0">
                <a:solidFill>
                  <a:srgbClr val="FFFF00"/>
                </a:solidFill>
              </a:rPr>
              <a:t>47.0%</a:t>
            </a:r>
          </a:p>
          <a:p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Tayside</a:t>
            </a:r>
            <a:r>
              <a:rPr lang="en-GB" sz="2400" dirty="0" smtClean="0"/>
              <a:t> </a:t>
            </a:r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50.10%</a:t>
            </a:r>
            <a:r>
              <a:rPr lang="en-GB" sz="2400" dirty="0" smtClean="0"/>
              <a:t>   -</a:t>
            </a:r>
            <a:r>
              <a:rPr lang="en-GB" sz="2400" dirty="0" smtClean="0">
                <a:solidFill>
                  <a:srgbClr val="FFFF00"/>
                </a:solidFill>
              </a:rPr>
              <a:t>56.6% </a:t>
            </a:r>
          </a:p>
          <a:p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Western Isles</a:t>
            </a:r>
            <a:r>
              <a:rPr lang="en-GB" sz="2400" dirty="0" smtClean="0"/>
              <a:t> </a:t>
            </a:r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48.70%</a:t>
            </a:r>
            <a:r>
              <a:rPr lang="en-GB" sz="2400" dirty="0" smtClean="0"/>
              <a:t>  -</a:t>
            </a:r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 </a:t>
            </a:r>
            <a:r>
              <a:rPr lang="en-GB" sz="2400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55.5%</a:t>
            </a:r>
            <a:r>
              <a:rPr lang="en-GB" sz="2400" dirty="0" smtClean="0"/>
              <a:t> </a:t>
            </a:r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en-GB" sz="2400" dirty="0" smtClean="0"/>
              <a:t> </a:t>
            </a:r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en-GB" sz="2400" dirty="0" smtClean="0"/>
              <a:t> </a:t>
            </a:r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en-GB" sz="2400" dirty="0" smtClean="0"/>
              <a:t> </a:t>
            </a:r>
          </a:p>
          <a:p>
            <a:r>
              <a:rPr lang="en-GB" sz="2400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Total</a:t>
            </a:r>
            <a:r>
              <a:rPr lang="en-GB" sz="2400" dirty="0" smtClean="0">
                <a:solidFill>
                  <a:srgbClr val="FFFF00"/>
                </a:solidFill>
              </a:rPr>
              <a:t> </a:t>
            </a:r>
            <a:r>
              <a:rPr lang="en-GB" sz="2400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50.50%  </a:t>
            </a:r>
            <a:r>
              <a:rPr lang="en-GB" sz="2400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-</a:t>
            </a:r>
            <a:r>
              <a:rPr lang="en-GB" sz="2400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sz="2400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55.1%</a:t>
            </a:r>
            <a:endParaRPr lang="en-GB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Invitation Profiles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100% / 12 months = </a:t>
            </a:r>
            <a:r>
              <a:rPr lang="en-GB" dirty="0" smtClean="0">
                <a:solidFill>
                  <a:srgbClr val="FFFF00"/>
                </a:solidFill>
              </a:rPr>
              <a:t>8.33%</a:t>
            </a:r>
            <a:r>
              <a:rPr lang="en-GB" dirty="0" smtClean="0"/>
              <a:t> invitation rate per month (in an ideal world). </a:t>
            </a:r>
          </a:p>
          <a:p>
            <a:r>
              <a:rPr lang="en-GB" dirty="0" smtClean="0"/>
              <a:t>Consider profiling your invitation rates on a monthly or even weekly basis. </a:t>
            </a:r>
          </a:p>
          <a:p>
            <a:r>
              <a:rPr lang="en-GB" dirty="0" smtClean="0"/>
              <a:t>Your ‘Invitation Profile’ will depend on many factors related to your area.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14282" y="1981200"/>
          <a:ext cx="8643998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series"/>
        </p:bldSub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28736"/>
            <a:ext cx="7772400" cy="4667264"/>
          </a:xfrm>
        </p:spPr>
        <p:txBody>
          <a:bodyPr/>
          <a:lstStyle/>
          <a:p>
            <a:r>
              <a:rPr lang="en-GB" dirty="0" smtClean="0"/>
              <a:t>Don’t forget that KPIs can also be used to enhance your invitation targeting by other categories. 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1428736"/>
            <a:ext cx="7772400" cy="4667264"/>
          </a:xfrm>
        </p:spPr>
        <p:txBody>
          <a:bodyPr/>
          <a:lstStyle/>
          <a:p>
            <a:r>
              <a:rPr lang="en-GB" dirty="0" smtClean="0"/>
              <a:t>Ethnic Minorities</a:t>
            </a:r>
          </a:p>
          <a:p>
            <a:endParaRPr lang="en-GB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2500306"/>
            <a:ext cx="850112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85860"/>
            <a:ext cx="7772400" cy="4810140"/>
          </a:xfrm>
        </p:spPr>
        <p:txBody>
          <a:bodyPr/>
          <a:lstStyle/>
          <a:p>
            <a:r>
              <a:rPr lang="en-GB" dirty="0" smtClean="0"/>
              <a:t>Or age group</a:t>
            </a:r>
          </a:p>
          <a:p>
            <a:endParaRPr lang="en-GB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143116"/>
            <a:ext cx="8501122" cy="4171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     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GB" sz="4000" dirty="0" smtClean="0"/>
              <a:t>Mike Black  - DRS Collaborative Coordinator</a:t>
            </a:r>
          </a:p>
          <a:p>
            <a:pPr algn="ctr">
              <a:buNone/>
            </a:pPr>
            <a:r>
              <a:rPr lang="en-GB" sz="4000" dirty="0" smtClean="0"/>
              <a:t>KPIs – what they tell us and performance management 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4422"/>
            <a:ext cx="7772400" cy="4881578"/>
          </a:xfrm>
        </p:spPr>
        <p:txBody>
          <a:bodyPr/>
          <a:lstStyle/>
          <a:p>
            <a:r>
              <a:rPr lang="en-GB" dirty="0" smtClean="0"/>
              <a:t>and deprivation quintile</a:t>
            </a:r>
          </a:p>
          <a:p>
            <a:endParaRPr lang="en-GB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1934875"/>
            <a:ext cx="8501121" cy="4768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43050"/>
            <a:ext cx="7772400" cy="4452950"/>
          </a:xfrm>
        </p:spPr>
        <p:txBody>
          <a:bodyPr/>
          <a:lstStyle/>
          <a:p>
            <a:r>
              <a:rPr lang="en-GB" dirty="0" smtClean="0"/>
              <a:t>To  continue to increase performance of the DRS service we will use KPIs to target the use of –</a:t>
            </a:r>
          </a:p>
          <a:p>
            <a:pPr lvl="1"/>
            <a:r>
              <a:rPr lang="en-GB" dirty="0" smtClean="0"/>
              <a:t>SMS</a:t>
            </a:r>
          </a:p>
          <a:p>
            <a:pPr lvl="1"/>
            <a:r>
              <a:rPr lang="en-GB" dirty="0" smtClean="0"/>
              <a:t>Email</a:t>
            </a:r>
          </a:p>
          <a:p>
            <a:pPr lvl="1"/>
            <a:r>
              <a:rPr lang="en-GB" dirty="0" smtClean="0"/>
              <a:t>Voice messaging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214422"/>
            <a:ext cx="8643998" cy="5214974"/>
          </a:xfrm>
        </p:spPr>
        <p:txBody>
          <a:bodyPr/>
          <a:lstStyle/>
          <a:p>
            <a:r>
              <a:rPr lang="en-GB" dirty="0" smtClean="0"/>
              <a:t>To summarise</a:t>
            </a:r>
          </a:p>
          <a:p>
            <a:pPr lvl="1"/>
            <a:r>
              <a:rPr lang="en-GB" dirty="0" smtClean="0"/>
              <a:t>KPIs are not perfect and require interpretation.</a:t>
            </a:r>
          </a:p>
          <a:p>
            <a:pPr lvl="1"/>
            <a:r>
              <a:rPr lang="en-GB" dirty="0" smtClean="0"/>
              <a:t>We can do more with them.</a:t>
            </a:r>
          </a:p>
          <a:p>
            <a:pPr lvl="1"/>
            <a:r>
              <a:rPr lang="en-GB" dirty="0" smtClean="0"/>
              <a:t>They are not being used regularly enough by Managers.</a:t>
            </a:r>
          </a:p>
          <a:p>
            <a:pPr lvl="1"/>
            <a:r>
              <a:rPr lang="en-GB" dirty="0" smtClean="0"/>
              <a:t>They are good for reporting success.</a:t>
            </a:r>
          </a:p>
          <a:p>
            <a:pPr lvl="1"/>
            <a:r>
              <a:rPr lang="en-GB" dirty="0" smtClean="0"/>
              <a:t>They are also good for reporting failure !!! </a:t>
            </a:r>
          </a:p>
          <a:p>
            <a:pPr lvl="1"/>
            <a:r>
              <a:rPr lang="en-GB" dirty="0" smtClean="0"/>
              <a:t>Especially when your service is under pressure.</a:t>
            </a:r>
          </a:p>
          <a:p>
            <a:pPr lvl="1"/>
            <a:r>
              <a:rPr lang="en-GB" dirty="0" smtClean="0"/>
              <a:t>They will be important for any future business cases.</a:t>
            </a:r>
          </a:p>
          <a:p>
            <a:pPr lvl="1"/>
            <a:endParaRPr lang="en-GB" dirty="0" smtClean="0"/>
          </a:p>
          <a:p>
            <a:pPr lvl="1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GB" dirty="0" smtClean="0"/>
              <a:t>Questions and comments ?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 Q2 2011 KPI summary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00174"/>
            <a:ext cx="7772400" cy="5072098"/>
          </a:xfrm>
        </p:spPr>
        <p:txBody>
          <a:bodyPr/>
          <a:lstStyle/>
          <a:p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Total Diabetic Population aged 12 and over on Soarian (KPI 0)  = </a:t>
            </a:r>
            <a:r>
              <a:rPr lang="en-GB" sz="24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258,394 </a:t>
            </a:r>
          </a:p>
          <a:p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Eligible population (KPI 0) = </a:t>
            </a:r>
            <a:r>
              <a:rPr lang="en-GB" sz="24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223,555</a:t>
            </a:r>
          </a:p>
          <a:p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Number of individuals attending screening at least once (KPI 2 -Uptake rate) = </a:t>
            </a:r>
            <a:r>
              <a:rPr lang="en-GB" sz="24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93,303</a:t>
            </a:r>
          </a:p>
          <a:p>
            <a:pPr>
              <a:buNone/>
            </a:pPr>
            <a:r>
              <a:rPr lang="en-GB" sz="2400" b="1" dirty="0" smtClean="0"/>
              <a:t>                                            </a:t>
            </a:r>
            <a:r>
              <a:rPr lang="en-GB" sz="2400" b="1" dirty="0" smtClean="0">
                <a:solidFill>
                  <a:srgbClr val="FFFF00"/>
                </a:solidFill>
              </a:rPr>
              <a:t>41.7%</a:t>
            </a:r>
          </a:p>
          <a:p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Total number of the current eligible population successfully screened (KPI 4) = </a:t>
            </a:r>
            <a:r>
              <a:rPr lang="en-GB" sz="24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84,500</a:t>
            </a:r>
          </a:p>
          <a:p>
            <a:pPr>
              <a:buNone/>
            </a:pPr>
            <a:r>
              <a:rPr lang="en-GB" sz="2400" b="1" dirty="0" smtClean="0"/>
              <a:t>                                             </a:t>
            </a:r>
            <a:r>
              <a:rPr lang="en-GB" sz="2400" b="1" dirty="0" smtClean="0">
                <a:solidFill>
                  <a:srgbClr val="FFFF00"/>
                </a:solidFill>
              </a:rPr>
              <a:t>37.8%</a:t>
            </a:r>
          </a:p>
          <a:p>
            <a:r>
              <a:rPr lang="en-GB" sz="2400" dirty="0" smtClean="0"/>
              <a:t>Not screened or suspended = </a:t>
            </a:r>
            <a:r>
              <a:rPr lang="en-GB" sz="2400" b="1" dirty="0" smtClean="0"/>
              <a:t>139,000</a:t>
            </a:r>
          </a:p>
          <a:p>
            <a:pPr>
              <a:buNone/>
            </a:pPr>
            <a:r>
              <a:rPr lang="en-GB" sz="2400" dirty="0" smtClean="0"/>
              <a:t>                                             </a:t>
            </a:r>
            <a:r>
              <a:rPr lang="en-GB" sz="2400" b="1" dirty="0" smtClean="0">
                <a:solidFill>
                  <a:srgbClr val="FFFF00"/>
                </a:solidFill>
              </a:rPr>
              <a:t>62.2%</a:t>
            </a:r>
          </a:p>
          <a:p>
            <a:r>
              <a:rPr lang="en-GB" sz="2400" dirty="0" smtClean="0"/>
              <a:t>Referral to Ophthalmology = </a:t>
            </a:r>
            <a:r>
              <a:rPr lang="en-GB" sz="2400" b="1" dirty="0" smtClean="0"/>
              <a:t>2,994</a:t>
            </a:r>
            <a:r>
              <a:rPr lang="en-GB" sz="2400" dirty="0" smtClean="0"/>
              <a:t>  </a:t>
            </a:r>
            <a:r>
              <a:rPr lang="en-GB" sz="2400" dirty="0" smtClean="0">
                <a:solidFill>
                  <a:srgbClr val="FFFF00"/>
                </a:solidFill>
              </a:rPr>
              <a:t>-  </a:t>
            </a:r>
            <a:r>
              <a:rPr lang="en-GB" sz="2400" b="1" dirty="0" smtClean="0">
                <a:solidFill>
                  <a:srgbClr val="FFFF00"/>
                </a:solidFill>
              </a:rPr>
              <a:t>3.3%</a:t>
            </a:r>
          </a:p>
          <a:p>
            <a:pPr>
              <a:buNone/>
            </a:pPr>
            <a:endParaRPr lang="en-GB" sz="2400" b="1" dirty="0" smtClean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endParaRPr lang="en-GB" sz="24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GB" sz="24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Q2 2011 KPI summary 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685800" y="1981200"/>
          <a:ext cx="77724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 Q2 2011 KPI summary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85800" y="1981200"/>
          <a:ext cx="77724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6858000" cy="2190744"/>
          </a:xfrm>
        </p:spPr>
        <p:txBody>
          <a:bodyPr/>
          <a:lstStyle/>
          <a:p>
            <a:pPr algn="ctr"/>
            <a:r>
              <a:rPr lang="en-GB" dirty="0" smtClean="0"/>
              <a:t>KPI 2 – </a:t>
            </a:r>
            <a:r>
              <a:rPr lang="en-GB" sz="3200" dirty="0" smtClean="0"/>
              <a:t>Uptake rate - Number of individuals attending screening at least once.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GB" dirty="0" smtClean="0"/>
          </a:p>
          <a:p>
            <a:endParaRPr lang="en-GB" dirty="0" smtClean="0"/>
          </a:p>
        </p:txBody>
      </p:sp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500034" y="2000240"/>
          <a:ext cx="8286808" cy="4572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8" name="Straight Connector 7"/>
          <p:cNvCxnSpPr/>
          <p:nvPr/>
        </p:nvCxnSpPr>
        <p:spPr bwMode="auto">
          <a:xfrm>
            <a:off x="428596" y="3071810"/>
            <a:ext cx="8358246" cy="158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142844" y="2714620"/>
            <a:ext cx="571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solidFill>
                  <a:srgbClr val="FF0000"/>
                </a:solidFill>
              </a:rPr>
              <a:t>40%</a:t>
            </a:r>
            <a:endParaRPr lang="en-GB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Chart bld="series"/>
        </p:bldSub>
      </p:bldGraphic>
      <p:bldP spid="9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2852"/>
            <a:ext cx="7772400" cy="6715148"/>
          </a:xfrm>
        </p:spPr>
        <p:txBody>
          <a:bodyPr/>
          <a:lstStyle/>
          <a:p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Ayrshire &amp; Arran</a:t>
            </a:r>
            <a:r>
              <a:rPr lang="en-GB" sz="2400" dirty="0" smtClean="0"/>
              <a:t> </a:t>
            </a:r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42.60%</a:t>
            </a:r>
            <a:r>
              <a:rPr lang="en-GB" sz="2400" dirty="0" smtClean="0"/>
              <a:t> </a:t>
            </a:r>
          </a:p>
          <a:p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Borders</a:t>
            </a:r>
            <a:r>
              <a:rPr lang="en-GB" sz="2400" dirty="0" smtClean="0"/>
              <a:t> </a:t>
            </a:r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44.40%</a:t>
            </a:r>
            <a:r>
              <a:rPr lang="en-GB" sz="2400" dirty="0" smtClean="0"/>
              <a:t> </a:t>
            </a:r>
          </a:p>
          <a:p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Dumfries and Galloway</a:t>
            </a:r>
            <a:r>
              <a:rPr lang="en-GB" sz="2400" dirty="0" smtClean="0"/>
              <a:t> </a:t>
            </a:r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46.40%</a:t>
            </a:r>
            <a:r>
              <a:rPr lang="en-GB" sz="2400" dirty="0" smtClean="0"/>
              <a:t> </a:t>
            </a:r>
          </a:p>
          <a:p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Fife</a:t>
            </a:r>
            <a:r>
              <a:rPr lang="en-GB" sz="2400" dirty="0" smtClean="0"/>
              <a:t> </a:t>
            </a:r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36.40%</a:t>
            </a:r>
            <a:r>
              <a:rPr lang="en-GB" sz="2400" dirty="0" smtClean="0"/>
              <a:t> </a:t>
            </a:r>
          </a:p>
          <a:p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Forth Valley</a:t>
            </a:r>
            <a:r>
              <a:rPr lang="en-GB" sz="2400" dirty="0" smtClean="0"/>
              <a:t> </a:t>
            </a:r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43.50%</a:t>
            </a:r>
            <a:r>
              <a:rPr lang="en-GB" sz="2400" dirty="0" smtClean="0"/>
              <a:t> </a:t>
            </a:r>
          </a:p>
          <a:p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Grampian</a:t>
            </a:r>
            <a:r>
              <a:rPr lang="en-GB" sz="2400" dirty="0" smtClean="0"/>
              <a:t> </a:t>
            </a:r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45.10%</a:t>
            </a:r>
            <a:r>
              <a:rPr lang="en-GB" sz="2400" dirty="0" smtClean="0"/>
              <a:t> </a:t>
            </a:r>
          </a:p>
          <a:p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Greater Glasgow</a:t>
            </a:r>
            <a:r>
              <a:rPr lang="en-GB" sz="2400" dirty="0" smtClean="0"/>
              <a:t> </a:t>
            </a:r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41.60%</a:t>
            </a:r>
            <a:r>
              <a:rPr lang="en-GB" sz="2400" dirty="0" smtClean="0"/>
              <a:t> </a:t>
            </a:r>
          </a:p>
          <a:p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Highland</a:t>
            </a:r>
            <a:r>
              <a:rPr lang="en-GB" sz="2400" dirty="0" smtClean="0"/>
              <a:t> </a:t>
            </a:r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39.50%</a:t>
            </a:r>
            <a:r>
              <a:rPr lang="en-GB" sz="2400" dirty="0" smtClean="0"/>
              <a:t> </a:t>
            </a:r>
          </a:p>
          <a:p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Lanarkshire</a:t>
            </a:r>
            <a:r>
              <a:rPr lang="en-GB" sz="2400" dirty="0" smtClean="0"/>
              <a:t> </a:t>
            </a:r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39.60%</a:t>
            </a:r>
            <a:r>
              <a:rPr lang="en-GB" sz="2400" dirty="0" smtClean="0"/>
              <a:t> </a:t>
            </a:r>
          </a:p>
          <a:p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Lothian</a:t>
            </a:r>
            <a:r>
              <a:rPr lang="en-GB" sz="2400" dirty="0" smtClean="0"/>
              <a:t> </a:t>
            </a:r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41.20%</a:t>
            </a:r>
            <a:r>
              <a:rPr lang="en-GB" sz="2400" dirty="0" smtClean="0"/>
              <a:t> </a:t>
            </a:r>
          </a:p>
          <a:p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Orkney</a:t>
            </a:r>
            <a:r>
              <a:rPr lang="en-GB" sz="2400" dirty="0" smtClean="0"/>
              <a:t> </a:t>
            </a:r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43.50%</a:t>
            </a:r>
            <a:r>
              <a:rPr lang="en-GB" sz="2400" dirty="0" smtClean="0"/>
              <a:t> </a:t>
            </a:r>
          </a:p>
          <a:p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Shetland</a:t>
            </a:r>
            <a:r>
              <a:rPr lang="en-GB" sz="2400" dirty="0" smtClean="0"/>
              <a:t> </a:t>
            </a:r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46.90%</a:t>
            </a:r>
            <a:r>
              <a:rPr lang="en-GB" sz="2400" dirty="0" smtClean="0"/>
              <a:t> </a:t>
            </a:r>
          </a:p>
          <a:p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Tayside</a:t>
            </a:r>
            <a:r>
              <a:rPr lang="en-GB" sz="2400" dirty="0" smtClean="0"/>
              <a:t> </a:t>
            </a:r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43.30%</a:t>
            </a:r>
            <a:r>
              <a:rPr lang="en-GB" sz="2400" dirty="0" smtClean="0"/>
              <a:t> </a:t>
            </a:r>
          </a:p>
          <a:p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Western Isles</a:t>
            </a:r>
            <a:r>
              <a:rPr lang="en-GB" sz="2400" dirty="0" smtClean="0"/>
              <a:t> </a:t>
            </a:r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42.70%</a:t>
            </a:r>
            <a:r>
              <a:rPr lang="en-GB" sz="2400" dirty="0" smtClean="0"/>
              <a:t> </a:t>
            </a:r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en-GB" sz="2400" dirty="0" smtClean="0"/>
              <a:t> </a:t>
            </a:r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en-GB" sz="2400" dirty="0" smtClean="0"/>
              <a:t> </a:t>
            </a:r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en-GB" sz="2400" dirty="0" smtClean="0"/>
              <a:t> </a:t>
            </a:r>
            <a:r>
              <a:rPr lang="en-GB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en-GB" sz="2400" dirty="0" smtClean="0"/>
              <a:t> </a:t>
            </a:r>
          </a:p>
          <a:p>
            <a:r>
              <a:rPr lang="en-GB" sz="2400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National Average - </a:t>
            </a:r>
            <a:r>
              <a:rPr lang="en-GB" sz="2400" dirty="0" smtClean="0">
                <a:solidFill>
                  <a:srgbClr val="FFFF00"/>
                </a:solidFill>
              </a:rPr>
              <a:t> </a:t>
            </a:r>
            <a:r>
              <a:rPr lang="en-GB" sz="2400" dirty="0" smtClean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41.70%</a:t>
            </a:r>
            <a:r>
              <a:rPr lang="en-GB" sz="2400" dirty="0" smtClean="0">
                <a:solidFill>
                  <a:srgbClr val="FFFF00"/>
                </a:solidFill>
              </a:rPr>
              <a:t> </a:t>
            </a:r>
            <a:endParaRPr lang="en-GB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4000" dirty="0" smtClean="0"/>
              <a:t>What’s the key to having a good uptake rate ?</a:t>
            </a:r>
          </a:p>
          <a:p>
            <a:pPr>
              <a:buNone/>
            </a:pPr>
            <a:r>
              <a:rPr lang="en-GB" sz="4000" dirty="0" smtClean="0"/>
              <a:t> </a:t>
            </a:r>
          </a:p>
          <a:p>
            <a:r>
              <a:rPr lang="en-GB" sz="4000" dirty="0" smtClean="0"/>
              <a:t>How about a good invitation rate (Screening Invitation rate - KPI 1)</a:t>
            </a:r>
            <a:endParaRPr lang="en-GB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KPI 1 </a:t>
            </a:r>
            <a:r>
              <a:rPr lang="en-GB" sz="3200" dirty="0" smtClean="0"/>
              <a:t>Screening Invitation rate </a:t>
            </a:r>
            <a:endParaRPr lang="en-GB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85720" y="1428736"/>
          <a:ext cx="8643998" cy="5429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Straight Connector 5"/>
          <p:cNvCxnSpPr/>
          <p:nvPr/>
        </p:nvCxnSpPr>
        <p:spPr bwMode="auto">
          <a:xfrm>
            <a:off x="285720" y="3000372"/>
            <a:ext cx="8643998" cy="158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0" y="2500306"/>
            <a:ext cx="6429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srgbClr val="FF0000"/>
                </a:solidFill>
              </a:rPr>
              <a:t>50%</a:t>
            </a:r>
            <a:endParaRPr lang="en-GB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8" grpId="0" build="allAtOnce"/>
    </p:bldLst>
  </p:timing>
</p:sld>
</file>

<file path=ppt/theme/theme1.xml><?xml version="1.0" encoding="utf-8"?>
<a:theme xmlns:a="http://schemas.openxmlformats.org/drawingml/2006/main" name="nhs">
  <a:themeElements>
    <a:clrScheme name="">
      <a:dk1>
        <a:srgbClr val="000000"/>
      </a:dk1>
      <a:lt1>
        <a:srgbClr val="FFFFFF"/>
      </a:lt1>
      <a:dk2>
        <a:srgbClr val="092869"/>
      </a:dk2>
      <a:lt2>
        <a:srgbClr val="FFFFFF"/>
      </a:lt2>
      <a:accent1>
        <a:srgbClr val="5D719C"/>
      </a:accent1>
      <a:accent2>
        <a:srgbClr val="3333CC"/>
      </a:accent2>
      <a:accent3>
        <a:srgbClr val="AAACB9"/>
      </a:accent3>
      <a:accent4>
        <a:srgbClr val="DADADA"/>
      </a:accent4>
      <a:accent5>
        <a:srgbClr val="B6BBCB"/>
      </a:accent5>
      <a:accent6>
        <a:srgbClr val="2D2DB9"/>
      </a:accent6>
      <a:hlink>
        <a:srgbClr val="CCCCFF"/>
      </a:hlink>
      <a:folHlink>
        <a:srgbClr val="B2B2B2"/>
      </a:folHlink>
    </a:clrScheme>
    <a:fontScheme name="Powerpoint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Powerpoint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92869"/>
    </a:dk2>
    <a:lt2>
      <a:srgbClr val="FFFFFF"/>
    </a:lt2>
    <a:accent1>
      <a:srgbClr val="5D719C"/>
    </a:accent1>
    <a:accent2>
      <a:srgbClr val="3333CC"/>
    </a:accent2>
    <a:accent3>
      <a:srgbClr val="AAACB9"/>
    </a:accent3>
    <a:accent4>
      <a:srgbClr val="DADADA"/>
    </a:accent4>
    <a:accent5>
      <a:srgbClr val="B6BBCB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267</TotalTime>
  <Words>872</Words>
  <Application>Microsoft Office PowerPoint</Application>
  <PresentationFormat>On-screen Show (4:3)</PresentationFormat>
  <Paragraphs>142</Paragraphs>
  <Slides>23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nhs</vt:lpstr>
      <vt:lpstr>Diabetic Retinopathy Screening Service </vt:lpstr>
      <vt:lpstr>      </vt:lpstr>
      <vt:lpstr> Q2 2011 KPI summary </vt:lpstr>
      <vt:lpstr>Q2 2011 KPI summary </vt:lpstr>
      <vt:lpstr> Q2 2011 KPI summary</vt:lpstr>
      <vt:lpstr>KPI 2 – Uptake rate - Number of individuals attending screening at least once. </vt:lpstr>
      <vt:lpstr>Slide 7</vt:lpstr>
      <vt:lpstr>Slide 8</vt:lpstr>
      <vt:lpstr>KPI 1 Screening Invitation rate </vt:lpstr>
      <vt:lpstr>Slide 10</vt:lpstr>
      <vt:lpstr>Slide 11</vt:lpstr>
      <vt:lpstr>Slide 12</vt:lpstr>
      <vt:lpstr>Slide 13</vt:lpstr>
      <vt:lpstr>Slide 14</vt:lpstr>
      <vt:lpstr>Invitation Profiles 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Diabetic Retinopathy Screening Service</dc:title>
  <dc:creator>Mike Black</dc:creator>
  <cp:lastModifiedBy>ALLY'S</cp:lastModifiedBy>
  <cp:revision>55</cp:revision>
  <dcterms:created xsi:type="dcterms:W3CDTF">2011-11-01T18:02:54Z</dcterms:created>
  <dcterms:modified xsi:type="dcterms:W3CDTF">2011-12-14T19:53:42Z</dcterms:modified>
</cp:coreProperties>
</file>