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60" r:id="rId4"/>
    <p:sldId id="261" r:id="rId5"/>
    <p:sldId id="262" r:id="rId6"/>
    <p:sldId id="263" r:id="rId7"/>
    <p:sldId id="268" r:id="rId8"/>
    <p:sldId id="266" r:id="rId9"/>
    <p:sldId id="269" r:id="rId10"/>
    <p:sldId id="265" r:id="rId11"/>
    <p:sldId id="270" r:id="rId12"/>
    <p:sldId id="259" r:id="rId13"/>
    <p:sldId id="271" r:id="rId14"/>
    <p:sldId id="272" r:id="rId15"/>
    <p:sldId id="273" r:id="rId16"/>
    <p:sldId id="274" r:id="rId17"/>
    <p:sldId id="275" r:id="rId18"/>
    <p:sldId id="258" r:id="rId19"/>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2639" autoAdjust="0"/>
  </p:normalViewPr>
  <p:slideViewPr>
    <p:cSldViewPr>
      <p:cViewPr>
        <p:scale>
          <a:sx n="100" d="100"/>
          <a:sy n="100" d="100"/>
        </p:scale>
        <p:origin x="-504" y="171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p:scale>
          <a:sx n="87" d="100"/>
          <a:sy n="87" d="100"/>
        </p:scale>
        <p:origin x="-1956" y="354"/>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6352F-DB71-4792-8163-EA2C8D51804A}" type="doc">
      <dgm:prSet loTypeId="urn:microsoft.com/office/officeart/2005/8/layout/hProcess11" loCatId="process" qsTypeId="urn:microsoft.com/office/officeart/2005/8/quickstyle/3d1" qsCatId="3D" csTypeId="urn:microsoft.com/office/officeart/2005/8/colors/accent6_4" csCatId="accent6" phldr="1"/>
      <dgm:spPr/>
    </dgm:pt>
    <dgm:pt modelId="{3F4A8C9B-5761-4F73-9A46-3991ACC82B40}">
      <dgm:prSet phldrT="[Text]"/>
      <dgm:spPr/>
      <dgm:t>
        <a:bodyPr/>
        <a:lstStyle/>
        <a:p>
          <a:r>
            <a:rPr lang="en-GB" dirty="0" smtClean="0"/>
            <a:t>19/07/2011 Build Infrastructure</a:t>
          </a:r>
          <a:endParaRPr lang="en-GB" dirty="0"/>
        </a:p>
      </dgm:t>
    </dgm:pt>
    <dgm:pt modelId="{95A01A92-40D7-42F7-BCD8-5CCB8EAD36F8}" type="parTrans" cxnId="{CF9C07DF-DD31-4885-B494-C84587EEF1B8}">
      <dgm:prSet/>
      <dgm:spPr/>
      <dgm:t>
        <a:bodyPr/>
        <a:lstStyle/>
        <a:p>
          <a:endParaRPr lang="en-GB"/>
        </a:p>
      </dgm:t>
    </dgm:pt>
    <dgm:pt modelId="{7EF91A1B-CF48-4A7B-BECD-47483AC0063F}" type="sibTrans" cxnId="{CF9C07DF-DD31-4885-B494-C84587EEF1B8}">
      <dgm:prSet/>
      <dgm:spPr/>
      <dgm:t>
        <a:bodyPr/>
        <a:lstStyle/>
        <a:p>
          <a:endParaRPr lang="en-GB"/>
        </a:p>
      </dgm:t>
    </dgm:pt>
    <dgm:pt modelId="{5E290F77-9FF7-44BC-876D-8686BF3F2199}">
      <dgm:prSet phldrT="[Text]"/>
      <dgm:spPr/>
      <dgm:t>
        <a:bodyPr/>
        <a:lstStyle/>
        <a:p>
          <a:r>
            <a:rPr lang="en-GB" dirty="0" smtClean="0"/>
            <a:t>18/08/0211 Install and Configure </a:t>
          </a:r>
          <a:r>
            <a:rPr lang="en-GB" dirty="0" err="1" smtClean="0"/>
            <a:t>Autograding</a:t>
          </a:r>
          <a:r>
            <a:rPr lang="en-GB" dirty="0" smtClean="0"/>
            <a:t> Applications</a:t>
          </a:r>
          <a:endParaRPr lang="en-GB" dirty="0"/>
        </a:p>
      </dgm:t>
    </dgm:pt>
    <dgm:pt modelId="{D060A0FF-EE63-4BED-B933-5215A787A1F2}" type="parTrans" cxnId="{E604AD5C-A4D2-4400-B27C-59D2779E05E4}">
      <dgm:prSet/>
      <dgm:spPr/>
      <dgm:t>
        <a:bodyPr/>
        <a:lstStyle/>
        <a:p>
          <a:endParaRPr lang="en-GB"/>
        </a:p>
      </dgm:t>
    </dgm:pt>
    <dgm:pt modelId="{F03D6E00-DDDC-4B92-9E84-4F996861E4FB}" type="sibTrans" cxnId="{E604AD5C-A4D2-4400-B27C-59D2779E05E4}">
      <dgm:prSet/>
      <dgm:spPr/>
      <dgm:t>
        <a:bodyPr/>
        <a:lstStyle/>
        <a:p>
          <a:endParaRPr lang="en-GB"/>
        </a:p>
      </dgm:t>
    </dgm:pt>
    <dgm:pt modelId="{BFCBD29C-E064-4A96-9A05-591D1FDA5BCD}">
      <dgm:prSet phldrT="[Text]"/>
      <dgm:spPr/>
      <dgm:t>
        <a:bodyPr/>
        <a:lstStyle/>
        <a:p>
          <a:r>
            <a:rPr lang="en-GB" dirty="0" smtClean="0"/>
            <a:t>01/09/2011 Run Tests</a:t>
          </a:r>
          <a:endParaRPr lang="en-GB" dirty="0"/>
        </a:p>
      </dgm:t>
    </dgm:pt>
    <dgm:pt modelId="{80C9FA96-3C15-4454-A7FE-BCE91FDD57B0}" type="parTrans" cxnId="{F82DBFAF-0E6A-4E05-9E2A-BB9CFB6A5D35}">
      <dgm:prSet/>
      <dgm:spPr/>
      <dgm:t>
        <a:bodyPr/>
        <a:lstStyle/>
        <a:p>
          <a:endParaRPr lang="en-GB"/>
        </a:p>
      </dgm:t>
    </dgm:pt>
    <dgm:pt modelId="{9DEB5F6F-5371-4281-BDF1-FBE722367A92}" type="sibTrans" cxnId="{F82DBFAF-0E6A-4E05-9E2A-BB9CFB6A5D35}">
      <dgm:prSet/>
      <dgm:spPr/>
      <dgm:t>
        <a:bodyPr/>
        <a:lstStyle/>
        <a:p>
          <a:endParaRPr lang="en-GB"/>
        </a:p>
      </dgm:t>
    </dgm:pt>
    <dgm:pt modelId="{884DFE49-B41F-4256-9750-EDC692260928}">
      <dgm:prSet/>
      <dgm:spPr/>
      <dgm:t>
        <a:bodyPr/>
        <a:lstStyle/>
        <a:p>
          <a:r>
            <a:rPr lang="en-GB" dirty="0" smtClean="0"/>
            <a:t>19/10/2011 Go Live</a:t>
          </a:r>
          <a:endParaRPr lang="en-GB" dirty="0"/>
        </a:p>
      </dgm:t>
    </dgm:pt>
    <dgm:pt modelId="{65F79E77-64D1-4292-97A5-67F85F46E51F}" type="parTrans" cxnId="{5001A1A5-CE6E-460D-B637-FCF3D17E0C40}">
      <dgm:prSet/>
      <dgm:spPr/>
      <dgm:t>
        <a:bodyPr/>
        <a:lstStyle/>
        <a:p>
          <a:endParaRPr lang="en-GB"/>
        </a:p>
      </dgm:t>
    </dgm:pt>
    <dgm:pt modelId="{780A9EC6-E4BE-40CD-A9AF-A795AB8271C4}" type="sibTrans" cxnId="{5001A1A5-CE6E-460D-B637-FCF3D17E0C40}">
      <dgm:prSet/>
      <dgm:spPr/>
      <dgm:t>
        <a:bodyPr/>
        <a:lstStyle/>
        <a:p>
          <a:endParaRPr lang="en-GB"/>
        </a:p>
      </dgm:t>
    </dgm:pt>
    <dgm:pt modelId="{191ED3EF-5127-4A1C-97CC-2FB8A27809A2}">
      <dgm:prSet phldrT="[Text]"/>
      <dgm:spPr/>
      <dgm:t>
        <a:bodyPr/>
        <a:lstStyle/>
        <a:p>
          <a:r>
            <a:rPr lang="en-GB" dirty="0" smtClean="0"/>
            <a:t>01/04/2011 Funding/Contract Approved and Signed</a:t>
          </a:r>
          <a:endParaRPr lang="en-GB" dirty="0"/>
        </a:p>
      </dgm:t>
    </dgm:pt>
    <dgm:pt modelId="{582B3248-5CEB-4938-A1F4-E1AFD9FEC372}" type="parTrans" cxnId="{B6067278-69C3-445A-BC84-C2B948484C27}">
      <dgm:prSet/>
      <dgm:spPr/>
      <dgm:t>
        <a:bodyPr/>
        <a:lstStyle/>
        <a:p>
          <a:endParaRPr lang="en-GB"/>
        </a:p>
      </dgm:t>
    </dgm:pt>
    <dgm:pt modelId="{E0AEF298-05BC-4297-92BD-31B252A43A04}" type="sibTrans" cxnId="{B6067278-69C3-445A-BC84-C2B948484C27}">
      <dgm:prSet/>
      <dgm:spPr/>
      <dgm:t>
        <a:bodyPr/>
        <a:lstStyle/>
        <a:p>
          <a:endParaRPr lang="en-GB"/>
        </a:p>
      </dgm:t>
    </dgm:pt>
    <dgm:pt modelId="{4B9CFB07-B2F7-47D0-AA0E-B2E04F92C109}" type="pres">
      <dgm:prSet presAssocID="{D4A6352F-DB71-4792-8163-EA2C8D51804A}" presName="Name0" presStyleCnt="0">
        <dgm:presLayoutVars>
          <dgm:dir/>
          <dgm:resizeHandles val="exact"/>
        </dgm:presLayoutVars>
      </dgm:prSet>
      <dgm:spPr/>
    </dgm:pt>
    <dgm:pt modelId="{9C6D5303-B75B-4613-BFDB-CEBFB5DF80ED}" type="pres">
      <dgm:prSet presAssocID="{D4A6352F-DB71-4792-8163-EA2C8D51804A}" presName="arrow" presStyleLbl="bgShp" presStyleIdx="0" presStyleCnt="1"/>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dgm:spPr>
    </dgm:pt>
    <dgm:pt modelId="{22AE8019-2C1F-40D8-A866-C7B59D721DAF}" type="pres">
      <dgm:prSet presAssocID="{D4A6352F-DB71-4792-8163-EA2C8D51804A}" presName="points" presStyleCnt="0"/>
      <dgm:spPr/>
    </dgm:pt>
    <dgm:pt modelId="{72173670-CD69-409C-A716-C124E772912C}" type="pres">
      <dgm:prSet presAssocID="{191ED3EF-5127-4A1C-97CC-2FB8A27809A2}" presName="compositeA" presStyleCnt="0"/>
      <dgm:spPr/>
    </dgm:pt>
    <dgm:pt modelId="{795A2117-9EDF-4ECB-A2A4-810BFBA07D89}" type="pres">
      <dgm:prSet presAssocID="{191ED3EF-5127-4A1C-97CC-2FB8A27809A2}" presName="textA" presStyleLbl="revTx" presStyleIdx="0" presStyleCnt="5">
        <dgm:presLayoutVars>
          <dgm:bulletEnabled val="1"/>
        </dgm:presLayoutVars>
      </dgm:prSet>
      <dgm:spPr/>
      <dgm:t>
        <a:bodyPr/>
        <a:lstStyle/>
        <a:p>
          <a:endParaRPr lang="en-GB"/>
        </a:p>
      </dgm:t>
    </dgm:pt>
    <dgm:pt modelId="{9E85901E-4607-4C2E-A9A6-6FCEB47EF38F}" type="pres">
      <dgm:prSet presAssocID="{191ED3EF-5127-4A1C-97CC-2FB8A27809A2}" presName="circleA" presStyleLbl="node1" presStyleIdx="0" presStyleCnt="5"/>
      <dgm:spPr/>
    </dgm:pt>
    <dgm:pt modelId="{9BCA820D-B4E6-423D-A26C-BE725C960912}" type="pres">
      <dgm:prSet presAssocID="{191ED3EF-5127-4A1C-97CC-2FB8A27809A2}" presName="spaceA" presStyleCnt="0"/>
      <dgm:spPr/>
    </dgm:pt>
    <dgm:pt modelId="{2A0A40DD-16AC-42A5-9227-FCF54067AEE0}" type="pres">
      <dgm:prSet presAssocID="{E0AEF298-05BC-4297-92BD-31B252A43A04}" presName="space" presStyleCnt="0"/>
      <dgm:spPr/>
    </dgm:pt>
    <dgm:pt modelId="{72EF9792-9DD4-4EAC-BA22-4FA5B8095063}" type="pres">
      <dgm:prSet presAssocID="{3F4A8C9B-5761-4F73-9A46-3991ACC82B40}" presName="compositeB" presStyleCnt="0"/>
      <dgm:spPr/>
    </dgm:pt>
    <dgm:pt modelId="{764DACE1-9369-4C78-871E-7BFB34D54366}" type="pres">
      <dgm:prSet presAssocID="{3F4A8C9B-5761-4F73-9A46-3991ACC82B40}" presName="textB" presStyleLbl="revTx" presStyleIdx="1" presStyleCnt="5">
        <dgm:presLayoutVars>
          <dgm:bulletEnabled val="1"/>
        </dgm:presLayoutVars>
      </dgm:prSet>
      <dgm:spPr/>
      <dgm:t>
        <a:bodyPr/>
        <a:lstStyle/>
        <a:p>
          <a:endParaRPr lang="en-GB"/>
        </a:p>
      </dgm:t>
    </dgm:pt>
    <dgm:pt modelId="{C33C2CC6-D8AC-4DD8-95D9-5BF64F9670F8}" type="pres">
      <dgm:prSet presAssocID="{3F4A8C9B-5761-4F73-9A46-3991ACC82B40}" presName="circleB" presStyleLbl="node1" presStyleIdx="1" presStyleCnt="5"/>
      <dgm:spPr/>
    </dgm:pt>
    <dgm:pt modelId="{1208587B-DC6E-476B-9BE6-625646BA3318}" type="pres">
      <dgm:prSet presAssocID="{3F4A8C9B-5761-4F73-9A46-3991ACC82B40}" presName="spaceB" presStyleCnt="0"/>
      <dgm:spPr/>
    </dgm:pt>
    <dgm:pt modelId="{D58033B2-09CC-42B4-BD10-F1D953784F64}" type="pres">
      <dgm:prSet presAssocID="{7EF91A1B-CF48-4A7B-BECD-47483AC0063F}" presName="space" presStyleCnt="0"/>
      <dgm:spPr/>
    </dgm:pt>
    <dgm:pt modelId="{04E9632C-BF61-465B-85B4-78A90D1F929F}" type="pres">
      <dgm:prSet presAssocID="{5E290F77-9FF7-44BC-876D-8686BF3F2199}" presName="compositeA" presStyleCnt="0"/>
      <dgm:spPr/>
    </dgm:pt>
    <dgm:pt modelId="{43FB949F-5CF2-4B4C-9322-219B6ECA2DEC}" type="pres">
      <dgm:prSet presAssocID="{5E290F77-9FF7-44BC-876D-8686BF3F2199}" presName="textA" presStyleLbl="revTx" presStyleIdx="2" presStyleCnt="5">
        <dgm:presLayoutVars>
          <dgm:bulletEnabled val="1"/>
        </dgm:presLayoutVars>
      </dgm:prSet>
      <dgm:spPr/>
      <dgm:t>
        <a:bodyPr/>
        <a:lstStyle/>
        <a:p>
          <a:endParaRPr lang="en-GB"/>
        </a:p>
      </dgm:t>
    </dgm:pt>
    <dgm:pt modelId="{9C5677B0-63A5-4B81-8F3F-10F5F7479BFE}" type="pres">
      <dgm:prSet presAssocID="{5E290F77-9FF7-44BC-876D-8686BF3F2199}" presName="circleA" presStyleLbl="node1" presStyleIdx="2" presStyleCnt="5"/>
      <dgm:spPr/>
    </dgm:pt>
    <dgm:pt modelId="{8D68A430-4880-48E2-9B4C-BEC945086F93}" type="pres">
      <dgm:prSet presAssocID="{5E290F77-9FF7-44BC-876D-8686BF3F2199}" presName="spaceA" presStyleCnt="0"/>
      <dgm:spPr/>
    </dgm:pt>
    <dgm:pt modelId="{A4D2FE6C-A52B-4D51-BF24-11E3335DC450}" type="pres">
      <dgm:prSet presAssocID="{F03D6E00-DDDC-4B92-9E84-4F996861E4FB}" presName="space" presStyleCnt="0"/>
      <dgm:spPr/>
    </dgm:pt>
    <dgm:pt modelId="{DD26DD71-1EFB-4B58-A17C-D90EA82F4227}" type="pres">
      <dgm:prSet presAssocID="{BFCBD29C-E064-4A96-9A05-591D1FDA5BCD}" presName="compositeB" presStyleCnt="0"/>
      <dgm:spPr/>
    </dgm:pt>
    <dgm:pt modelId="{CDBAB4C9-0B18-47FF-9566-79BA05AD9287}" type="pres">
      <dgm:prSet presAssocID="{BFCBD29C-E064-4A96-9A05-591D1FDA5BCD}" presName="textB" presStyleLbl="revTx" presStyleIdx="3" presStyleCnt="5" custLinFactNeighborX="1022" custLinFactNeighborY="1367">
        <dgm:presLayoutVars>
          <dgm:bulletEnabled val="1"/>
        </dgm:presLayoutVars>
      </dgm:prSet>
      <dgm:spPr/>
      <dgm:t>
        <a:bodyPr/>
        <a:lstStyle/>
        <a:p>
          <a:endParaRPr lang="en-GB"/>
        </a:p>
      </dgm:t>
    </dgm:pt>
    <dgm:pt modelId="{FE564D10-F6CA-4218-809F-508D8204977B}" type="pres">
      <dgm:prSet presAssocID="{BFCBD29C-E064-4A96-9A05-591D1FDA5BCD}" presName="circleB" presStyleLbl="node1" presStyleIdx="3" presStyleCnt="5"/>
      <dgm:spPr/>
    </dgm:pt>
    <dgm:pt modelId="{A2F4EBD5-5175-402D-9E6D-AC79B532912D}" type="pres">
      <dgm:prSet presAssocID="{BFCBD29C-E064-4A96-9A05-591D1FDA5BCD}" presName="spaceB" presStyleCnt="0"/>
      <dgm:spPr/>
    </dgm:pt>
    <dgm:pt modelId="{595E71CD-0AE4-441E-844C-6B1C34E024E6}" type="pres">
      <dgm:prSet presAssocID="{9DEB5F6F-5371-4281-BDF1-FBE722367A92}" presName="space" presStyleCnt="0"/>
      <dgm:spPr/>
    </dgm:pt>
    <dgm:pt modelId="{14ACC06A-0077-4F21-AC6D-9ED7F1BA0172}" type="pres">
      <dgm:prSet presAssocID="{884DFE49-B41F-4256-9750-EDC692260928}" presName="compositeA" presStyleCnt="0"/>
      <dgm:spPr/>
    </dgm:pt>
    <dgm:pt modelId="{E96D760C-54B2-489D-BCD8-2CA80015739A}" type="pres">
      <dgm:prSet presAssocID="{884DFE49-B41F-4256-9750-EDC692260928}" presName="textA" presStyleLbl="revTx" presStyleIdx="4" presStyleCnt="5">
        <dgm:presLayoutVars>
          <dgm:bulletEnabled val="1"/>
        </dgm:presLayoutVars>
      </dgm:prSet>
      <dgm:spPr/>
      <dgm:t>
        <a:bodyPr/>
        <a:lstStyle/>
        <a:p>
          <a:endParaRPr lang="en-GB"/>
        </a:p>
      </dgm:t>
    </dgm:pt>
    <dgm:pt modelId="{766728AE-7EA4-44D8-AD0D-05FABA0B4EE0}" type="pres">
      <dgm:prSet presAssocID="{884DFE49-B41F-4256-9750-EDC692260928}" presName="circleA" presStyleLbl="node1" presStyleIdx="4" presStyleCnt="5"/>
      <dgm:spPr/>
    </dgm:pt>
    <dgm:pt modelId="{6DCF0E60-3BCE-4D7E-BD29-D3D3E11D3AEB}" type="pres">
      <dgm:prSet presAssocID="{884DFE49-B41F-4256-9750-EDC692260928}" presName="spaceA" presStyleCnt="0"/>
      <dgm:spPr/>
    </dgm:pt>
  </dgm:ptLst>
  <dgm:cxnLst>
    <dgm:cxn modelId="{AE7B4419-885A-4A91-9A92-E9609DF463A4}" type="presOf" srcId="{BFCBD29C-E064-4A96-9A05-591D1FDA5BCD}" destId="{CDBAB4C9-0B18-47FF-9566-79BA05AD9287}" srcOrd="0" destOrd="0" presId="urn:microsoft.com/office/officeart/2005/8/layout/hProcess11"/>
    <dgm:cxn modelId="{B6067278-69C3-445A-BC84-C2B948484C27}" srcId="{D4A6352F-DB71-4792-8163-EA2C8D51804A}" destId="{191ED3EF-5127-4A1C-97CC-2FB8A27809A2}" srcOrd="0" destOrd="0" parTransId="{582B3248-5CEB-4938-A1F4-E1AFD9FEC372}" sibTransId="{E0AEF298-05BC-4297-92BD-31B252A43A04}"/>
    <dgm:cxn modelId="{F82DBFAF-0E6A-4E05-9E2A-BB9CFB6A5D35}" srcId="{D4A6352F-DB71-4792-8163-EA2C8D51804A}" destId="{BFCBD29C-E064-4A96-9A05-591D1FDA5BCD}" srcOrd="3" destOrd="0" parTransId="{80C9FA96-3C15-4454-A7FE-BCE91FDD57B0}" sibTransId="{9DEB5F6F-5371-4281-BDF1-FBE722367A92}"/>
    <dgm:cxn modelId="{CF9C07DF-DD31-4885-B494-C84587EEF1B8}" srcId="{D4A6352F-DB71-4792-8163-EA2C8D51804A}" destId="{3F4A8C9B-5761-4F73-9A46-3991ACC82B40}" srcOrd="1" destOrd="0" parTransId="{95A01A92-40D7-42F7-BCD8-5CCB8EAD36F8}" sibTransId="{7EF91A1B-CF48-4A7B-BECD-47483AC0063F}"/>
    <dgm:cxn modelId="{C2707AC6-EC13-4450-97AA-26E6DEBF43FA}" type="presOf" srcId="{884DFE49-B41F-4256-9750-EDC692260928}" destId="{E96D760C-54B2-489D-BCD8-2CA80015739A}" srcOrd="0" destOrd="0" presId="urn:microsoft.com/office/officeart/2005/8/layout/hProcess11"/>
    <dgm:cxn modelId="{81F9A921-A597-47FD-AC65-81FA68E70081}" type="presOf" srcId="{5E290F77-9FF7-44BC-876D-8686BF3F2199}" destId="{43FB949F-5CF2-4B4C-9322-219B6ECA2DEC}" srcOrd="0" destOrd="0" presId="urn:microsoft.com/office/officeart/2005/8/layout/hProcess11"/>
    <dgm:cxn modelId="{00D08AED-74EC-4B5F-A3D4-A2FB6EE0EED2}" type="presOf" srcId="{D4A6352F-DB71-4792-8163-EA2C8D51804A}" destId="{4B9CFB07-B2F7-47D0-AA0E-B2E04F92C109}" srcOrd="0" destOrd="0" presId="urn:microsoft.com/office/officeart/2005/8/layout/hProcess11"/>
    <dgm:cxn modelId="{3DB84DB5-E912-46AD-8A50-5F4C02EFCCC4}" type="presOf" srcId="{3F4A8C9B-5761-4F73-9A46-3991ACC82B40}" destId="{764DACE1-9369-4C78-871E-7BFB34D54366}" srcOrd="0" destOrd="0" presId="urn:microsoft.com/office/officeart/2005/8/layout/hProcess11"/>
    <dgm:cxn modelId="{A6AEECD0-F82A-4411-967C-5EA035428EB5}" type="presOf" srcId="{191ED3EF-5127-4A1C-97CC-2FB8A27809A2}" destId="{795A2117-9EDF-4ECB-A2A4-810BFBA07D89}" srcOrd="0" destOrd="0" presId="urn:microsoft.com/office/officeart/2005/8/layout/hProcess11"/>
    <dgm:cxn modelId="{E604AD5C-A4D2-4400-B27C-59D2779E05E4}" srcId="{D4A6352F-DB71-4792-8163-EA2C8D51804A}" destId="{5E290F77-9FF7-44BC-876D-8686BF3F2199}" srcOrd="2" destOrd="0" parTransId="{D060A0FF-EE63-4BED-B933-5215A787A1F2}" sibTransId="{F03D6E00-DDDC-4B92-9E84-4F996861E4FB}"/>
    <dgm:cxn modelId="{5001A1A5-CE6E-460D-B637-FCF3D17E0C40}" srcId="{D4A6352F-DB71-4792-8163-EA2C8D51804A}" destId="{884DFE49-B41F-4256-9750-EDC692260928}" srcOrd="4" destOrd="0" parTransId="{65F79E77-64D1-4292-97A5-67F85F46E51F}" sibTransId="{780A9EC6-E4BE-40CD-A9AF-A795AB8271C4}"/>
    <dgm:cxn modelId="{67639615-BAF4-4AB0-BE38-2617E519AC68}" type="presParOf" srcId="{4B9CFB07-B2F7-47D0-AA0E-B2E04F92C109}" destId="{9C6D5303-B75B-4613-BFDB-CEBFB5DF80ED}" srcOrd="0" destOrd="0" presId="urn:microsoft.com/office/officeart/2005/8/layout/hProcess11"/>
    <dgm:cxn modelId="{105F12F4-883E-43D8-AAC7-31768A2C697C}" type="presParOf" srcId="{4B9CFB07-B2F7-47D0-AA0E-B2E04F92C109}" destId="{22AE8019-2C1F-40D8-A866-C7B59D721DAF}" srcOrd="1" destOrd="0" presId="urn:microsoft.com/office/officeart/2005/8/layout/hProcess11"/>
    <dgm:cxn modelId="{5A31B675-76BC-4E0E-BC96-B584FBE1E135}" type="presParOf" srcId="{22AE8019-2C1F-40D8-A866-C7B59D721DAF}" destId="{72173670-CD69-409C-A716-C124E772912C}" srcOrd="0" destOrd="0" presId="urn:microsoft.com/office/officeart/2005/8/layout/hProcess11"/>
    <dgm:cxn modelId="{B8AB2A5F-4011-4612-B34B-2C2FC1C1554C}" type="presParOf" srcId="{72173670-CD69-409C-A716-C124E772912C}" destId="{795A2117-9EDF-4ECB-A2A4-810BFBA07D89}" srcOrd="0" destOrd="0" presId="urn:microsoft.com/office/officeart/2005/8/layout/hProcess11"/>
    <dgm:cxn modelId="{2309710D-17B2-4C4B-B3D9-3C44B78B3AB2}" type="presParOf" srcId="{72173670-CD69-409C-A716-C124E772912C}" destId="{9E85901E-4607-4C2E-A9A6-6FCEB47EF38F}" srcOrd="1" destOrd="0" presId="urn:microsoft.com/office/officeart/2005/8/layout/hProcess11"/>
    <dgm:cxn modelId="{C18B9DD8-166E-4F98-961D-B566D21B66D4}" type="presParOf" srcId="{72173670-CD69-409C-A716-C124E772912C}" destId="{9BCA820D-B4E6-423D-A26C-BE725C960912}" srcOrd="2" destOrd="0" presId="urn:microsoft.com/office/officeart/2005/8/layout/hProcess11"/>
    <dgm:cxn modelId="{F34133AB-00F4-4E76-AA4D-AB5F4650F83D}" type="presParOf" srcId="{22AE8019-2C1F-40D8-A866-C7B59D721DAF}" destId="{2A0A40DD-16AC-42A5-9227-FCF54067AEE0}" srcOrd="1" destOrd="0" presId="urn:microsoft.com/office/officeart/2005/8/layout/hProcess11"/>
    <dgm:cxn modelId="{DF6A7CA2-64FB-4FB7-86E5-DB4679F6ACAD}" type="presParOf" srcId="{22AE8019-2C1F-40D8-A866-C7B59D721DAF}" destId="{72EF9792-9DD4-4EAC-BA22-4FA5B8095063}" srcOrd="2" destOrd="0" presId="urn:microsoft.com/office/officeart/2005/8/layout/hProcess11"/>
    <dgm:cxn modelId="{E20ED0A9-2D01-4B56-B2D6-36D03E04288E}" type="presParOf" srcId="{72EF9792-9DD4-4EAC-BA22-4FA5B8095063}" destId="{764DACE1-9369-4C78-871E-7BFB34D54366}" srcOrd="0" destOrd="0" presId="urn:microsoft.com/office/officeart/2005/8/layout/hProcess11"/>
    <dgm:cxn modelId="{731C3D69-7AF4-4EE5-BD08-4778B5B2F9CC}" type="presParOf" srcId="{72EF9792-9DD4-4EAC-BA22-4FA5B8095063}" destId="{C33C2CC6-D8AC-4DD8-95D9-5BF64F9670F8}" srcOrd="1" destOrd="0" presId="urn:microsoft.com/office/officeart/2005/8/layout/hProcess11"/>
    <dgm:cxn modelId="{1717FAC1-0069-4C2F-AFCC-D9E4B0A25B1F}" type="presParOf" srcId="{72EF9792-9DD4-4EAC-BA22-4FA5B8095063}" destId="{1208587B-DC6E-476B-9BE6-625646BA3318}" srcOrd="2" destOrd="0" presId="urn:microsoft.com/office/officeart/2005/8/layout/hProcess11"/>
    <dgm:cxn modelId="{ABC6B710-E601-441D-B76C-DAEEA032FEE4}" type="presParOf" srcId="{22AE8019-2C1F-40D8-A866-C7B59D721DAF}" destId="{D58033B2-09CC-42B4-BD10-F1D953784F64}" srcOrd="3" destOrd="0" presId="urn:microsoft.com/office/officeart/2005/8/layout/hProcess11"/>
    <dgm:cxn modelId="{A9944C68-34FF-49F1-A0DD-807F4784BDC8}" type="presParOf" srcId="{22AE8019-2C1F-40D8-A866-C7B59D721DAF}" destId="{04E9632C-BF61-465B-85B4-78A90D1F929F}" srcOrd="4" destOrd="0" presId="urn:microsoft.com/office/officeart/2005/8/layout/hProcess11"/>
    <dgm:cxn modelId="{F8AE4716-24D7-4539-854E-6F72C27DFA9F}" type="presParOf" srcId="{04E9632C-BF61-465B-85B4-78A90D1F929F}" destId="{43FB949F-5CF2-4B4C-9322-219B6ECA2DEC}" srcOrd="0" destOrd="0" presId="urn:microsoft.com/office/officeart/2005/8/layout/hProcess11"/>
    <dgm:cxn modelId="{CEA16EE1-8ADA-453A-A30A-B53973696DFD}" type="presParOf" srcId="{04E9632C-BF61-465B-85B4-78A90D1F929F}" destId="{9C5677B0-63A5-4B81-8F3F-10F5F7479BFE}" srcOrd="1" destOrd="0" presId="urn:microsoft.com/office/officeart/2005/8/layout/hProcess11"/>
    <dgm:cxn modelId="{0A011423-787F-485B-9AF0-CF87C9A56794}" type="presParOf" srcId="{04E9632C-BF61-465B-85B4-78A90D1F929F}" destId="{8D68A430-4880-48E2-9B4C-BEC945086F93}" srcOrd="2" destOrd="0" presId="urn:microsoft.com/office/officeart/2005/8/layout/hProcess11"/>
    <dgm:cxn modelId="{D94C3DA5-6683-46B9-BEBD-BDD31A8F240E}" type="presParOf" srcId="{22AE8019-2C1F-40D8-A866-C7B59D721DAF}" destId="{A4D2FE6C-A52B-4D51-BF24-11E3335DC450}" srcOrd="5" destOrd="0" presId="urn:microsoft.com/office/officeart/2005/8/layout/hProcess11"/>
    <dgm:cxn modelId="{83641A4E-9AAF-4A56-9006-014FFDB6EAA9}" type="presParOf" srcId="{22AE8019-2C1F-40D8-A866-C7B59D721DAF}" destId="{DD26DD71-1EFB-4B58-A17C-D90EA82F4227}" srcOrd="6" destOrd="0" presId="urn:microsoft.com/office/officeart/2005/8/layout/hProcess11"/>
    <dgm:cxn modelId="{DAD5B505-E0D7-48F1-80C2-8520F0A4C447}" type="presParOf" srcId="{DD26DD71-1EFB-4B58-A17C-D90EA82F4227}" destId="{CDBAB4C9-0B18-47FF-9566-79BA05AD9287}" srcOrd="0" destOrd="0" presId="urn:microsoft.com/office/officeart/2005/8/layout/hProcess11"/>
    <dgm:cxn modelId="{20B76166-2F5E-47F3-8189-D7716AE12082}" type="presParOf" srcId="{DD26DD71-1EFB-4B58-A17C-D90EA82F4227}" destId="{FE564D10-F6CA-4218-809F-508D8204977B}" srcOrd="1" destOrd="0" presId="urn:microsoft.com/office/officeart/2005/8/layout/hProcess11"/>
    <dgm:cxn modelId="{F81AB739-1893-445C-A173-5DAD676D8C3F}" type="presParOf" srcId="{DD26DD71-1EFB-4B58-A17C-D90EA82F4227}" destId="{A2F4EBD5-5175-402D-9E6D-AC79B532912D}" srcOrd="2" destOrd="0" presId="urn:microsoft.com/office/officeart/2005/8/layout/hProcess11"/>
    <dgm:cxn modelId="{BD517AB9-1DED-428D-9F93-FD38CA4DAD26}" type="presParOf" srcId="{22AE8019-2C1F-40D8-A866-C7B59D721DAF}" destId="{595E71CD-0AE4-441E-844C-6B1C34E024E6}" srcOrd="7" destOrd="0" presId="urn:microsoft.com/office/officeart/2005/8/layout/hProcess11"/>
    <dgm:cxn modelId="{A3E09FB9-DAFD-4C71-873C-48ABBE7F8E8F}" type="presParOf" srcId="{22AE8019-2C1F-40D8-A866-C7B59D721DAF}" destId="{14ACC06A-0077-4F21-AC6D-9ED7F1BA0172}" srcOrd="8" destOrd="0" presId="urn:microsoft.com/office/officeart/2005/8/layout/hProcess11"/>
    <dgm:cxn modelId="{C9748374-7CAA-4D8F-8C0A-1E36B40EDC6C}" type="presParOf" srcId="{14ACC06A-0077-4F21-AC6D-9ED7F1BA0172}" destId="{E96D760C-54B2-489D-BCD8-2CA80015739A}" srcOrd="0" destOrd="0" presId="urn:microsoft.com/office/officeart/2005/8/layout/hProcess11"/>
    <dgm:cxn modelId="{D0C6D8BA-3F88-47A3-829E-833559CBD203}" type="presParOf" srcId="{14ACC06A-0077-4F21-AC6D-9ED7F1BA0172}" destId="{766728AE-7EA4-44D8-AD0D-05FABA0B4EE0}" srcOrd="1" destOrd="0" presId="urn:microsoft.com/office/officeart/2005/8/layout/hProcess11"/>
    <dgm:cxn modelId="{686E8009-2A2C-4F75-9F28-F359A928FE22}" type="presParOf" srcId="{14ACC06A-0077-4F21-AC6D-9ED7F1BA0172}" destId="{6DCF0E60-3BCE-4D7E-BD29-D3D3E11D3AEB}"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F059D-89AB-4DA5-A194-38D40E92547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F9FD2414-F801-46CA-94D6-5A91E8E8CF05}">
      <dgm:prSet phldrT="[Text]"/>
      <dgm:spPr/>
      <dgm:t>
        <a:bodyPr/>
        <a:lstStyle/>
        <a:p>
          <a:r>
            <a:rPr lang="en-GB" dirty="0" smtClean="0"/>
            <a:t>Connection</a:t>
          </a:r>
          <a:endParaRPr lang="en-GB" dirty="0"/>
        </a:p>
      </dgm:t>
    </dgm:pt>
    <dgm:pt modelId="{540842A3-737F-4ADA-A9C5-616708D40CE7}" type="parTrans" cxnId="{60138E50-A358-46A9-91D4-4CBF6C067278}">
      <dgm:prSet/>
      <dgm:spPr/>
      <dgm:t>
        <a:bodyPr/>
        <a:lstStyle/>
        <a:p>
          <a:endParaRPr lang="en-GB"/>
        </a:p>
      </dgm:t>
    </dgm:pt>
    <dgm:pt modelId="{2952B667-F198-4FEC-BD00-7ADC8CCCE5C8}" type="sibTrans" cxnId="{60138E50-A358-46A9-91D4-4CBF6C067278}">
      <dgm:prSet/>
      <dgm:spPr/>
      <dgm:t>
        <a:bodyPr/>
        <a:lstStyle/>
        <a:p>
          <a:endParaRPr lang="en-GB"/>
        </a:p>
      </dgm:t>
    </dgm:pt>
    <dgm:pt modelId="{F564BF36-C2E4-4788-B9EC-0E29AF754077}">
      <dgm:prSet phldrT="[Text]"/>
      <dgm:spPr/>
      <dgm:t>
        <a:bodyPr/>
        <a:lstStyle/>
        <a:p>
          <a:r>
            <a:rPr lang="en-GB" dirty="0" smtClean="0"/>
            <a:t>Login to </a:t>
          </a:r>
          <a:r>
            <a:rPr lang="en-GB" dirty="0" err="1" smtClean="0"/>
            <a:t>Soarian</a:t>
          </a:r>
          <a:endParaRPr lang="en-GB" dirty="0"/>
        </a:p>
      </dgm:t>
    </dgm:pt>
    <dgm:pt modelId="{E5060931-6EA5-4844-9F33-8F44E46E5165}" type="parTrans" cxnId="{5874C92A-904E-48BD-A69E-470B3F743F0E}">
      <dgm:prSet/>
      <dgm:spPr/>
      <dgm:t>
        <a:bodyPr/>
        <a:lstStyle/>
        <a:p>
          <a:endParaRPr lang="en-GB"/>
        </a:p>
      </dgm:t>
    </dgm:pt>
    <dgm:pt modelId="{46BB24E6-7B85-4A3F-A076-5E08EEB18AA5}" type="sibTrans" cxnId="{5874C92A-904E-48BD-A69E-470B3F743F0E}">
      <dgm:prSet/>
      <dgm:spPr/>
      <dgm:t>
        <a:bodyPr/>
        <a:lstStyle/>
        <a:p>
          <a:endParaRPr lang="en-GB"/>
        </a:p>
      </dgm:t>
    </dgm:pt>
    <dgm:pt modelId="{31FA75E3-39B9-4D70-A444-9F4008CF903F}">
      <dgm:prSet phldrT="[Text]"/>
      <dgm:spPr/>
      <dgm:t>
        <a:bodyPr/>
        <a:lstStyle/>
        <a:p>
          <a:r>
            <a:rPr lang="en-GB" dirty="0" err="1" smtClean="0"/>
            <a:t>Goto</a:t>
          </a:r>
          <a:r>
            <a:rPr lang="en-GB" dirty="0" smtClean="0"/>
            <a:t> L1 Not Started Queue</a:t>
          </a:r>
          <a:endParaRPr lang="en-GB" dirty="0"/>
        </a:p>
      </dgm:t>
    </dgm:pt>
    <dgm:pt modelId="{8ED8DCB6-15BE-4F2C-AC80-FCFA86DFCB8A}" type="parTrans" cxnId="{D6B61399-AF56-4CAD-B05C-5215ACE23970}">
      <dgm:prSet/>
      <dgm:spPr/>
      <dgm:t>
        <a:bodyPr/>
        <a:lstStyle/>
        <a:p>
          <a:endParaRPr lang="en-GB"/>
        </a:p>
      </dgm:t>
    </dgm:pt>
    <dgm:pt modelId="{C5101A70-1527-48D4-BD86-258285D60ACD}" type="sibTrans" cxnId="{D6B61399-AF56-4CAD-B05C-5215ACE23970}">
      <dgm:prSet/>
      <dgm:spPr/>
      <dgm:t>
        <a:bodyPr/>
        <a:lstStyle/>
        <a:p>
          <a:endParaRPr lang="en-GB"/>
        </a:p>
      </dgm:t>
    </dgm:pt>
    <dgm:pt modelId="{F23BB7BC-5D0B-48FE-B556-F9D60590BC75}">
      <dgm:prSet phldrT="[Text]"/>
      <dgm:spPr/>
      <dgm:t>
        <a:bodyPr/>
        <a:lstStyle/>
        <a:p>
          <a:r>
            <a:rPr lang="en-GB" dirty="0" smtClean="0"/>
            <a:t>Sort and Filter</a:t>
          </a:r>
          <a:endParaRPr lang="en-GB" dirty="0"/>
        </a:p>
      </dgm:t>
    </dgm:pt>
    <dgm:pt modelId="{A1D4717F-2F1C-4500-8C70-E858A0E0F722}" type="parTrans" cxnId="{F68C5BAB-1355-4F01-B837-B0B20C0CE55E}">
      <dgm:prSet/>
      <dgm:spPr/>
      <dgm:t>
        <a:bodyPr/>
        <a:lstStyle/>
        <a:p>
          <a:endParaRPr lang="en-GB"/>
        </a:p>
      </dgm:t>
    </dgm:pt>
    <dgm:pt modelId="{34D60FA4-4A1C-4100-B5DD-DF6EA71287A7}" type="sibTrans" cxnId="{F68C5BAB-1355-4F01-B837-B0B20C0CE55E}">
      <dgm:prSet/>
      <dgm:spPr/>
      <dgm:t>
        <a:bodyPr/>
        <a:lstStyle/>
        <a:p>
          <a:endParaRPr lang="en-GB"/>
        </a:p>
      </dgm:t>
    </dgm:pt>
    <dgm:pt modelId="{C0A48061-B338-49BE-B6C9-E3A551C9618B}">
      <dgm:prSet phldrT="[Text]"/>
      <dgm:spPr/>
      <dgm:t>
        <a:bodyPr/>
        <a:lstStyle/>
        <a:p>
          <a:r>
            <a:rPr lang="en-GB" dirty="0" smtClean="0"/>
            <a:t>Process Urgent Examinations</a:t>
          </a:r>
          <a:endParaRPr lang="en-GB" dirty="0"/>
        </a:p>
      </dgm:t>
    </dgm:pt>
    <dgm:pt modelId="{40365169-F014-48B3-A155-06DEC395FD60}" type="parTrans" cxnId="{27431AF7-0335-4C34-910F-B6360AEB8449}">
      <dgm:prSet/>
      <dgm:spPr/>
      <dgm:t>
        <a:bodyPr/>
        <a:lstStyle/>
        <a:p>
          <a:endParaRPr lang="en-GB"/>
        </a:p>
      </dgm:t>
    </dgm:pt>
    <dgm:pt modelId="{AE9AA3D6-CA38-46A5-987F-B1EDA7DCF329}" type="sibTrans" cxnId="{27431AF7-0335-4C34-910F-B6360AEB8449}">
      <dgm:prSet/>
      <dgm:spPr/>
      <dgm:t>
        <a:bodyPr/>
        <a:lstStyle/>
        <a:p>
          <a:endParaRPr lang="en-GB"/>
        </a:p>
      </dgm:t>
    </dgm:pt>
    <dgm:pt modelId="{57117F6C-8B38-4373-ACDE-5735E6CDCEA6}">
      <dgm:prSet phldrT="[Text]"/>
      <dgm:spPr/>
      <dgm:t>
        <a:bodyPr/>
        <a:lstStyle/>
        <a:p>
          <a:r>
            <a:rPr lang="en-GB" dirty="0" smtClean="0"/>
            <a:t>Sort L1 Task List Oldest First</a:t>
          </a:r>
          <a:endParaRPr lang="en-GB" dirty="0"/>
        </a:p>
      </dgm:t>
    </dgm:pt>
    <dgm:pt modelId="{CDE4ACE0-12E0-490B-BF23-CA032A5560B9}" type="parTrans" cxnId="{0425C99D-6D84-4CBC-90E7-524F7E3151E4}">
      <dgm:prSet/>
      <dgm:spPr/>
      <dgm:t>
        <a:bodyPr/>
        <a:lstStyle/>
        <a:p>
          <a:endParaRPr lang="en-GB"/>
        </a:p>
      </dgm:t>
    </dgm:pt>
    <dgm:pt modelId="{FFA3F990-AFA6-4F73-A83A-05971538B1E6}" type="sibTrans" cxnId="{0425C99D-6D84-4CBC-90E7-524F7E3151E4}">
      <dgm:prSet/>
      <dgm:spPr/>
      <dgm:t>
        <a:bodyPr/>
        <a:lstStyle/>
        <a:p>
          <a:endParaRPr lang="en-GB"/>
        </a:p>
      </dgm:t>
    </dgm:pt>
    <dgm:pt modelId="{4F5E3DB8-6518-44FD-81C5-C484387DE54C}">
      <dgm:prSet phldrT="[Text]"/>
      <dgm:spPr/>
      <dgm:t>
        <a:bodyPr/>
        <a:lstStyle/>
        <a:p>
          <a:r>
            <a:rPr lang="en-GB" dirty="0" smtClean="0"/>
            <a:t>Analyse</a:t>
          </a:r>
          <a:endParaRPr lang="en-GB" dirty="0"/>
        </a:p>
      </dgm:t>
    </dgm:pt>
    <dgm:pt modelId="{62848202-513D-465F-9B6A-C2E6557CFF01}" type="parTrans" cxnId="{B6CE9663-373B-4CB9-96AA-840114960A74}">
      <dgm:prSet/>
      <dgm:spPr/>
      <dgm:t>
        <a:bodyPr/>
        <a:lstStyle/>
        <a:p>
          <a:endParaRPr lang="en-GB"/>
        </a:p>
      </dgm:t>
    </dgm:pt>
    <dgm:pt modelId="{621AD6AD-F130-4193-A800-0D99596CF84F}" type="sibTrans" cxnId="{B6CE9663-373B-4CB9-96AA-840114960A74}">
      <dgm:prSet/>
      <dgm:spPr/>
      <dgm:t>
        <a:bodyPr/>
        <a:lstStyle/>
        <a:p>
          <a:endParaRPr lang="en-GB"/>
        </a:p>
      </dgm:t>
    </dgm:pt>
    <dgm:pt modelId="{BAA22FF6-BB1A-481A-867C-A255EAADE0E7}">
      <dgm:prSet phldrT="[Text]"/>
      <dgm:spPr/>
      <dgm:t>
        <a:bodyPr/>
        <a:lstStyle/>
        <a:p>
          <a:r>
            <a:rPr lang="en-GB" dirty="0" smtClean="0"/>
            <a:t>Process Episode Images</a:t>
          </a:r>
          <a:endParaRPr lang="en-GB" dirty="0"/>
        </a:p>
      </dgm:t>
    </dgm:pt>
    <dgm:pt modelId="{571B5A87-8503-489F-8AA1-9FB5690A4102}" type="parTrans" cxnId="{67545A34-7787-4806-BD9A-10F72016BB60}">
      <dgm:prSet/>
      <dgm:spPr/>
      <dgm:t>
        <a:bodyPr/>
        <a:lstStyle/>
        <a:p>
          <a:endParaRPr lang="en-GB"/>
        </a:p>
      </dgm:t>
    </dgm:pt>
    <dgm:pt modelId="{E6C62774-4DF1-4A33-ACB5-9C5EDDA14C7E}" type="sibTrans" cxnId="{67545A34-7787-4806-BD9A-10F72016BB60}">
      <dgm:prSet/>
      <dgm:spPr/>
      <dgm:t>
        <a:bodyPr/>
        <a:lstStyle/>
        <a:p>
          <a:endParaRPr lang="en-GB"/>
        </a:p>
      </dgm:t>
    </dgm:pt>
    <dgm:pt modelId="{3E90F718-170A-4395-86F0-C096FB8160D5}">
      <dgm:prSet phldrT="[Text]"/>
      <dgm:spPr/>
      <dgm:t>
        <a:bodyPr/>
        <a:lstStyle/>
        <a:p>
          <a:r>
            <a:rPr lang="en-GB" dirty="0" smtClean="0"/>
            <a:t>Process L1 Tasks</a:t>
          </a:r>
          <a:endParaRPr lang="en-GB" dirty="0"/>
        </a:p>
      </dgm:t>
    </dgm:pt>
    <dgm:pt modelId="{CF004AA6-001D-4A05-B773-ABC7C292C33E}" type="parTrans" cxnId="{E0424F44-3203-4691-94D1-9D49BC6A8834}">
      <dgm:prSet/>
      <dgm:spPr/>
      <dgm:t>
        <a:bodyPr/>
        <a:lstStyle/>
        <a:p>
          <a:endParaRPr lang="en-GB"/>
        </a:p>
      </dgm:t>
    </dgm:pt>
    <dgm:pt modelId="{CF813829-647B-4F32-B46B-46A3A4485926}" type="sibTrans" cxnId="{E0424F44-3203-4691-94D1-9D49BC6A8834}">
      <dgm:prSet/>
      <dgm:spPr/>
      <dgm:t>
        <a:bodyPr/>
        <a:lstStyle/>
        <a:p>
          <a:endParaRPr lang="en-GB"/>
        </a:p>
      </dgm:t>
    </dgm:pt>
    <dgm:pt modelId="{DD511AEC-0504-4296-B1E8-C09A874F4E9C}">
      <dgm:prSet phldrT="[Text]"/>
      <dgm:spPr/>
      <dgm:t>
        <a:bodyPr/>
        <a:lstStyle/>
        <a:p>
          <a:r>
            <a:rPr lang="en-GB" dirty="0" smtClean="0"/>
            <a:t>Single Eye Exams</a:t>
          </a:r>
          <a:endParaRPr lang="en-GB" dirty="0"/>
        </a:p>
      </dgm:t>
    </dgm:pt>
    <dgm:pt modelId="{69421B49-492F-4285-9289-44D1B837A8D4}" type="parTrans" cxnId="{DF7085B8-FA6A-4613-A4D5-AB842682A187}">
      <dgm:prSet/>
      <dgm:spPr/>
      <dgm:t>
        <a:bodyPr/>
        <a:lstStyle/>
        <a:p>
          <a:endParaRPr lang="en-GB"/>
        </a:p>
      </dgm:t>
    </dgm:pt>
    <dgm:pt modelId="{9DE9B19E-75DD-49D4-AD5F-9970E6231BED}" type="sibTrans" cxnId="{DF7085B8-FA6A-4613-A4D5-AB842682A187}">
      <dgm:prSet/>
      <dgm:spPr/>
      <dgm:t>
        <a:bodyPr/>
        <a:lstStyle/>
        <a:p>
          <a:endParaRPr lang="en-GB"/>
        </a:p>
      </dgm:t>
    </dgm:pt>
    <dgm:pt modelId="{1FFFEFAD-3BAD-4086-9728-C5904462F5BB}">
      <dgm:prSet phldrT="[Text]"/>
      <dgm:spPr/>
      <dgm:t>
        <a:bodyPr/>
        <a:lstStyle/>
        <a:p>
          <a:r>
            <a:rPr lang="en-GB" dirty="0" smtClean="0"/>
            <a:t>Not Adequately Visualised</a:t>
          </a:r>
          <a:endParaRPr lang="en-GB" dirty="0"/>
        </a:p>
      </dgm:t>
    </dgm:pt>
    <dgm:pt modelId="{8D38BB05-2BD7-40B8-810A-6798A2E08C93}" type="parTrans" cxnId="{F43D8FAD-5A15-4D9C-96CD-2048BFD8E66E}">
      <dgm:prSet/>
      <dgm:spPr/>
      <dgm:t>
        <a:bodyPr/>
        <a:lstStyle/>
        <a:p>
          <a:endParaRPr lang="en-GB"/>
        </a:p>
      </dgm:t>
    </dgm:pt>
    <dgm:pt modelId="{EC88BA11-2012-4347-980A-7C77D32ABEDD}" type="sibTrans" cxnId="{F43D8FAD-5A15-4D9C-96CD-2048BFD8E66E}">
      <dgm:prSet/>
      <dgm:spPr/>
      <dgm:t>
        <a:bodyPr/>
        <a:lstStyle/>
        <a:p>
          <a:endParaRPr lang="en-GB"/>
        </a:p>
      </dgm:t>
    </dgm:pt>
    <dgm:pt modelId="{0E21D2A9-EF83-4397-B912-4D27172C5805}">
      <dgm:prSet phldrT="[Text]"/>
      <dgm:spPr/>
      <dgm:t>
        <a:bodyPr/>
        <a:lstStyle/>
        <a:p>
          <a:r>
            <a:rPr lang="en-GB" dirty="0" smtClean="0"/>
            <a:t>No Disease Detected</a:t>
          </a:r>
          <a:endParaRPr lang="en-GB" dirty="0"/>
        </a:p>
      </dgm:t>
    </dgm:pt>
    <dgm:pt modelId="{47441DD2-E075-4223-AA9F-3F9E5C5DB2E5}" type="parTrans" cxnId="{4D2E7AA4-685D-47EE-BB53-E8E92D89165C}">
      <dgm:prSet/>
      <dgm:spPr/>
      <dgm:t>
        <a:bodyPr/>
        <a:lstStyle/>
        <a:p>
          <a:endParaRPr lang="en-GB"/>
        </a:p>
      </dgm:t>
    </dgm:pt>
    <dgm:pt modelId="{93A57E31-EE96-4C77-B934-33F2662596CD}" type="sibTrans" cxnId="{4D2E7AA4-685D-47EE-BB53-E8E92D89165C}">
      <dgm:prSet/>
      <dgm:spPr/>
      <dgm:t>
        <a:bodyPr/>
        <a:lstStyle/>
        <a:p>
          <a:endParaRPr lang="en-GB"/>
        </a:p>
      </dgm:t>
    </dgm:pt>
    <dgm:pt modelId="{11DEE139-CF27-4F32-A4E8-2EA7464D6E55}">
      <dgm:prSet phldrT="[Text]"/>
      <dgm:spPr/>
      <dgm:t>
        <a:bodyPr/>
        <a:lstStyle/>
        <a:p>
          <a:r>
            <a:rPr lang="en-GB" dirty="0" smtClean="0"/>
            <a:t>Defer L1 Tasks</a:t>
          </a:r>
          <a:endParaRPr lang="en-GB" dirty="0"/>
        </a:p>
      </dgm:t>
    </dgm:pt>
    <dgm:pt modelId="{A8ACD2CE-032A-4784-87A3-ED31D1EA2856}" type="parTrans" cxnId="{EA71ED38-8B27-421B-9F0E-E3C4F9FE40C3}">
      <dgm:prSet/>
      <dgm:spPr/>
      <dgm:t>
        <a:bodyPr/>
        <a:lstStyle/>
        <a:p>
          <a:endParaRPr lang="en-GB"/>
        </a:p>
      </dgm:t>
    </dgm:pt>
    <dgm:pt modelId="{B4F8573D-5375-4230-BF42-08C8156B33A2}" type="sibTrans" cxnId="{EA71ED38-8B27-421B-9F0E-E3C4F9FE40C3}">
      <dgm:prSet/>
      <dgm:spPr/>
      <dgm:t>
        <a:bodyPr/>
        <a:lstStyle/>
        <a:p>
          <a:endParaRPr lang="en-GB"/>
        </a:p>
      </dgm:t>
    </dgm:pt>
    <dgm:pt modelId="{DA76C6D9-50CB-4E55-A1A5-A093F42B9ECD}">
      <dgm:prSet phldrT="[Text]"/>
      <dgm:spPr/>
      <dgm:t>
        <a:bodyPr/>
        <a:lstStyle/>
        <a:p>
          <a:r>
            <a:rPr lang="en-GB" dirty="0" smtClean="0"/>
            <a:t>Save Examination images</a:t>
          </a:r>
          <a:endParaRPr lang="en-GB" dirty="0"/>
        </a:p>
      </dgm:t>
    </dgm:pt>
    <dgm:pt modelId="{12715E0A-350B-4E36-8297-3AC461C7D8F0}" type="parTrans" cxnId="{E1ECD623-E18C-4311-96BC-23429B8BA979}">
      <dgm:prSet/>
      <dgm:spPr/>
      <dgm:t>
        <a:bodyPr/>
        <a:lstStyle/>
        <a:p>
          <a:endParaRPr lang="en-GB"/>
        </a:p>
      </dgm:t>
    </dgm:pt>
    <dgm:pt modelId="{4C34CAC4-0B9E-4923-B12A-5E2D42E5530C}" type="sibTrans" cxnId="{E1ECD623-E18C-4311-96BC-23429B8BA979}">
      <dgm:prSet/>
      <dgm:spPr/>
      <dgm:t>
        <a:bodyPr/>
        <a:lstStyle/>
        <a:p>
          <a:endParaRPr lang="en-GB"/>
        </a:p>
      </dgm:t>
    </dgm:pt>
    <dgm:pt modelId="{A4F0809E-6896-4F97-B5F8-3E9331F6954B}">
      <dgm:prSet phldrT="[Text]"/>
      <dgm:spPr/>
      <dgm:t>
        <a:bodyPr/>
        <a:lstStyle/>
        <a:p>
          <a:r>
            <a:rPr lang="en-GB" dirty="0" smtClean="0"/>
            <a:t>Pass to </a:t>
          </a:r>
          <a:r>
            <a:rPr lang="en-GB" dirty="0" err="1" smtClean="0"/>
            <a:t>iGrading</a:t>
          </a:r>
          <a:endParaRPr lang="en-GB" dirty="0"/>
        </a:p>
      </dgm:t>
    </dgm:pt>
    <dgm:pt modelId="{FA5FC95F-DB21-4EDA-8A02-103A14CA6411}" type="parTrans" cxnId="{536CE891-12EE-434B-829E-1B93BD2B0EBE}">
      <dgm:prSet/>
      <dgm:spPr/>
      <dgm:t>
        <a:bodyPr/>
        <a:lstStyle/>
        <a:p>
          <a:endParaRPr lang="en-GB"/>
        </a:p>
      </dgm:t>
    </dgm:pt>
    <dgm:pt modelId="{95CD9CB6-D2FE-4642-81DD-17FE9456E393}" type="sibTrans" cxnId="{536CE891-12EE-434B-829E-1B93BD2B0EBE}">
      <dgm:prSet/>
      <dgm:spPr/>
      <dgm:t>
        <a:bodyPr/>
        <a:lstStyle/>
        <a:p>
          <a:endParaRPr lang="en-GB"/>
        </a:p>
      </dgm:t>
    </dgm:pt>
    <dgm:pt modelId="{5B4C325C-A8D4-453C-9528-871370A74ACC}">
      <dgm:prSet phldrT="[Text]"/>
      <dgm:spPr/>
      <dgm:t>
        <a:bodyPr/>
        <a:lstStyle/>
        <a:p>
          <a:r>
            <a:rPr lang="en-GB" dirty="0" smtClean="0"/>
            <a:t>Disease Detected</a:t>
          </a:r>
          <a:endParaRPr lang="en-GB" dirty="0"/>
        </a:p>
      </dgm:t>
    </dgm:pt>
    <dgm:pt modelId="{88A90419-47D1-4E7E-A9AB-439D2167B75B}" type="parTrans" cxnId="{A89CBE0E-B3CA-448D-8F3F-1E6791A19247}">
      <dgm:prSet/>
      <dgm:spPr/>
      <dgm:t>
        <a:bodyPr/>
        <a:lstStyle/>
        <a:p>
          <a:endParaRPr lang="en-GB"/>
        </a:p>
      </dgm:t>
    </dgm:pt>
    <dgm:pt modelId="{ECA0FA2A-5C05-41B7-A709-58DEF4E1ED86}" type="sibTrans" cxnId="{A89CBE0E-B3CA-448D-8F3F-1E6791A19247}">
      <dgm:prSet/>
      <dgm:spPr/>
      <dgm:t>
        <a:bodyPr/>
        <a:lstStyle/>
        <a:p>
          <a:endParaRPr lang="en-GB"/>
        </a:p>
      </dgm:t>
    </dgm:pt>
    <dgm:pt modelId="{F74D0B76-482C-48A2-B92D-44E7DF953C7B}" type="pres">
      <dgm:prSet presAssocID="{068F059D-89AB-4DA5-A194-38D40E925475}" presName="Name0" presStyleCnt="0">
        <dgm:presLayoutVars>
          <dgm:dir/>
          <dgm:resizeHandles val="exact"/>
        </dgm:presLayoutVars>
      </dgm:prSet>
      <dgm:spPr/>
      <dgm:t>
        <a:bodyPr/>
        <a:lstStyle/>
        <a:p>
          <a:endParaRPr lang="en-GB"/>
        </a:p>
      </dgm:t>
    </dgm:pt>
    <dgm:pt modelId="{0EAB0EDD-7A83-4F0B-BD40-87B98443D82F}" type="pres">
      <dgm:prSet presAssocID="{F9FD2414-F801-46CA-94D6-5A91E8E8CF05}" presName="composite" presStyleCnt="0"/>
      <dgm:spPr/>
    </dgm:pt>
    <dgm:pt modelId="{6B5980F7-F6AE-488D-8589-20C4D79C04BA}" type="pres">
      <dgm:prSet presAssocID="{F9FD2414-F801-46CA-94D6-5A91E8E8CF05}" presName="imagSh" presStyleLbl="bgImgPlace1" presStyleIdx="0" presStyleCnt="3"/>
      <dgm:spPr>
        <a:blipFill rotWithShape="0">
          <a:blip xmlns:r="http://schemas.openxmlformats.org/officeDocument/2006/relationships" r:embed="rId1"/>
          <a:stretch>
            <a:fillRect/>
          </a:stretch>
        </a:blipFill>
      </dgm:spPr>
    </dgm:pt>
    <dgm:pt modelId="{9C83DD54-3217-4830-B4A5-9BFE45647FD8}" type="pres">
      <dgm:prSet presAssocID="{F9FD2414-F801-46CA-94D6-5A91E8E8CF05}" presName="txNode" presStyleLbl="node1" presStyleIdx="0" presStyleCnt="3">
        <dgm:presLayoutVars>
          <dgm:bulletEnabled val="1"/>
        </dgm:presLayoutVars>
      </dgm:prSet>
      <dgm:spPr/>
      <dgm:t>
        <a:bodyPr/>
        <a:lstStyle/>
        <a:p>
          <a:endParaRPr lang="en-GB"/>
        </a:p>
      </dgm:t>
    </dgm:pt>
    <dgm:pt modelId="{7375587A-7258-4CD7-8DA6-B9C852A5D733}" type="pres">
      <dgm:prSet presAssocID="{2952B667-F198-4FEC-BD00-7ADC8CCCE5C8}" presName="sibTrans" presStyleLbl="sibTrans2D1" presStyleIdx="0" presStyleCnt="2"/>
      <dgm:spPr/>
      <dgm:t>
        <a:bodyPr/>
        <a:lstStyle/>
        <a:p>
          <a:endParaRPr lang="en-GB"/>
        </a:p>
      </dgm:t>
    </dgm:pt>
    <dgm:pt modelId="{01F3BA6E-34F2-4D79-A31E-AC50C40E1640}" type="pres">
      <dgm:prSet presAssocID="{2952B667-F198-4FEC-BD00-7ADC8CCCE5C8}" presName="connTx" presStyleLbl="sibTrans2D1" presStyleIdx="0" presStyleCnt="2"/>
      <dgm:spPr/>
      <dgm:t>
        <a:bodyPr/>
        <a:lstStyle/>
        <a:p>
          <a:endParaRPr lang="en-GB"/>
        </a:p>
      </dgm:t>
    </dgm:pt>
    <dgm:pt modelId="{64212825-B4A7-4A47-88BC-25D96A83B109}" type="pres">
      <dgm:prSet presAssocID="{F23BB7BC-5D0B-48FE-B556-F9D60590BC75}" presName="composite" presStyleCnt="0"/>
      <dgm:spPr/>
    </dgm:pt>
    <dgm:pt modelId="{F2B65251-F00D-4CD9-B922-5498559758DC}" type="pres">
      <dgm:prSet presAssocID="{F23BB7BC-5D0B-48FE-B556-F9D60590BC75}" presName="imagSh" presStyleLbl="bgImgPlace1" presStyleIdx="1" presStyleCnt="3"/>
      <dgm:spPr>
        <a:blipFill rotWithShape="0">
          <a:blip xmlns:r="http://schemas.openxmlformats.org/officeDocument/2006/relationships" r:embed="rId2"/>
          <a:stretch>
            <a:fillRect/>
          </a:stretch>
        </a:blipFill>
      </dgm:spPr>
    </dgm:pt>
    <dgm:pt modelId="{CDDBF69B-CC07-4C45-9AE6-3C2034CAA71B}" type="pres">
      <dgm:prSet presAssocID="{F23BB7BC-5D0B-48FE-B556-F9D60590BC75}" presName="txNode" presStyleLbl="node1" presStyleIdx="1" presStyleCnt="3">
        <dgm:presLayoutVars>
          <dgm:bulletEnabled val="1"/>
        </dgm:presLayoutVars>
      </dgm:prSet>
      <dgm:spPr/>
      <dgm:t>
        <a:bodyPr/>
        <a:lstStyle/>
        <a:p>
          <a:endParaRPr lang="en-GB"/>
        </a:p>
      </dgm:t>
    </dgm:pt>
    <dgm:pt modelId="{B13A038D-D4B8-4CE0-9D05-AF54449525F2}" type="pres">
      <dgm:prSet presAssocID="{34D60FA4-4A1C-4100-B5DD-DF6EA71287A7}" presName="sibTrans" presStyleLbl="sibTrans2D1" presStyleIdx="1" presStyleCnt="2"/>
      <dgm:spPr/>
      <dgm:t>
        <a:bodyPr/>
        <a:lstStyle/>
        <a:p>
          <a:endParaRPr lang="en-GB"/>
        </a:p>
      </dgm:t>
    </dgm:pt>
    <dgm:pt modelId="{27D03A8A-0302-472D-BA4F-8E2DFF0C3ACB}" type="pres">
      <dgm:prSet presAssocID="{34D60FA4-4A1C-4100-B5DD-DF6EA71287A7}" presName="connTx" presStyleLbl="sibTrans2D1" presStyleIdx="1" presStyleCnt="2"/>
      <dgm:spPr/>
      <dgm:t>
        <a:bodyPr/>
        <a:lstStyle/>
        <a:p>
          <a:endParaRPr lang="en-GB"/>
        </a:p>
      </dgm:t>
    </dgm:pt>
    <dgm:pt modelId="{ECF9909A-A3F8-4EF4-99F5-E205BF9DD690}" type="pres">
      <dgm:prSet presAssocID="{4F5E3DB8-6518-44FD-81C5-C484387DE54C}" presName="composite" presStyleCnt="0"/>
      <dgm:spPr/>
    </dgm:pt>
    <dgm:pt modelId="{7C4B78CB-7C9C-427A-95E0-D9A6E6F035AF}" type="pres">
      <dgm:prSet presAssocID="{4F5E3DB8-6518-44FD-81C5-C484387DE54C}" presName="imagSh" presStyleLbl="bgImgPlace1" presStyleIdx="2" presStyleCnt="3"/>
      <dgm:spPr>
        <a:blipFill rotWithShape="0">
          <a:blip xmlns:r="http://schemas.openxmlformats.org/officeDocument/2006/relationships" r:embed="rId3"/>
          <a:stretch>
            <a:fillRect/>
          </a:stretch>
        </a:blipFill>
      </dgm:spPr>
    </dgm:pt>
    <dgm:pt modelId="{B09EBB4B-32DA-4109-8766-D074FD519C43}" type="pres">
      <dgm:prSet presAssocID="{4F5E3DB8-6518-44FD-81C5-C484387DE54C}" presName="txNode" presStyleLbl="node1" presStyleIdx="2" presStyleCnt="3">
        <dgm:presLayoutVars>
          <dgm:bulletEnabled val="1"/>
        </dgm:presLayoutVars>
      </dgm:prSet>
      <dgm:spPr/>
      <dgm:t>
        <a:bodyPr/>
        <a:lstStyle/>
        <a:p>
          <a:endParaRPr lang="en-GB"/>
        </a:p>
      </dgm:t>
    </dgm:pt>
  </dgm:ptLst>
  <dgm:cxnLst>
    <dgm:cxn modelId="{0CCAD45B-5B8E-4F17-B20F-007606DAA5DC}" type="presOf" srcId="{DA76C6D9-50CB-4E55-A1A5-A093F42B9ECD}" destId="{CDDBF69B-CC07-4C45-9AE6-3C2034CAA71B}" srcOrd="0" destOrd="6" presId="urn:microsoft.com/office/officeart/2005/8/layout/hProcess10"/>
    <dgm:cxn modelId="{0425C99D-6D84-4CBC-90E7-524F7E3151E4}" srcId="{F23BB7BC-5D0B-48FE-B556-F9D60590BC75}" destId="{57117F6C-8B38-4373-ACDE-5735E6CDCEA6}" srcOrd="1" destOrd="0" parTransId="{CDE4ACE0-12E0-490B-BF23-CA032A5560B9}" sibTransId="{FFA3F990-AFA6-4F73-A83A-05971538B1E6}"/>
    <dgm:cxn modelId="{A96CBB0C-07DF-4664-AE7C-B00C2733DFA4}" type="presOf" srcId="{57117F6C-8B38-4373-ACDE-5735E6CDCEA6}" destId="{CDDBF69B-CC07-4C45-9AE6-3C2034CAA71B}" srcOrd="0" destOrd="2" presId="urn:microsoft.com/office/officeart/2005/8/layout/hProcess10"/>
    <dgm:cxn modelId="{0B2603AB-347A-4104-8D9D-F5F98B1340BC}" type="presOf" srcId="{1FFFEFAD-3BAD-4086-9728-C5904462F5BB}" destId="{B09EBB4B-32DA-4109-8766-D074FD519C43}" srcOrd="0" destOrd="2" presId="urn:microsoft.com/office/officeart/2005/8/layout/hProcess10"/>
    <dgm:cxn modelId="{98816B7B-669E-40D8-BB40-24F353FEAB34}" type="presOf" srcId="{5B4C325C-A8D4-453C-9528-871370A74ACC}" destId="{B09EBB4B-32DA-4109-8766-D074FD519C43}" srcOrd="0" destOrd="4" presId="urn:microsoft.com/office/officeart/2005/8/layout/hProcess10"/>
    <dgm:cxn modelId="{B6CE9663-373B-4CB9-96AA-840114960A74}" srcId="{068F059D-89AB-4DA5-A194-38D40E925475}" destId="{4F5E3DB8-6518-44FD-81C5-C484387DE54C}" srcOrd="2" destOrd="0" parTransId="{62848202-513D-465F-9B6A-C2E6557CFF01}" sibTransId="{621AD6AD-F130-4193-A800-0D99596CF84F}"/>
    <dgm:cxn modelId="{50E5AC30-C977-41FA-AA2E-E58E3EB2690E}" type="presOf" srcId="{F23BB7BC-5D0B-48FE-B556-F9D60590BC75}" destId="{CDDBF69B-CC07-4C45-9AE6-3C2034CAA71B}" srcOrd="0" destOrd="0" presId="urn:microsoft.com/office/officeart/2005/8/layout/hProcess10"/>
    <dgm:cxn modelId="{C210FB93-9118-4F0B-A825-D3F396C8231C}" type="presOf" srcId="{BAA22FF6-BB1A-481A-867C-A255EAADE0E7}" destId="{B09EBB4B-32DA-4109-8766-D074FD519C43}" srcOrd="0" destOrd="1" presId="urn:microsoft.com/office/officeart/2005/8/layout/hProcess10"/>
    <dgm:cxn modelId="{3D916E5F-8BB4-43AA-8A7E-EDF4E2EA3A27}" type="presOf" srcId="{F564BF36-C2E4-4788-B9EC-0E29AF754077}" destId="{9C83DD54-3217-4830-B4A5-9BFE45647FD8}" srcOrd="0" destOrd="1" presId="urn:microsoft.com/office/officeart/2005/8/layout/hProcess10"/>
    <dgm:cxn modelId="{EA71ED38-8B27-421B-9F0E-E3C4F9FE40C3}" srcId="{F23BB7BC-5D0B-48FE-B556-F9D60590BC75}" destId="{11DEE139-CF27-4F32-A4E8-2EA7464D6E55}" srcOrd="4" destOrd="0" parTransId="{A8ACD2CE-032A-4784-87A3-ED31D1EA2856}" sibTransId="{B4F8573D-5375-4230-BF42-08C8156B33A2}"/>
    <dgm:cxn modelId="{87F70EE2-AFCE-45C6-8FFF-CB547ED56BFB}" type="presOf" srcId="{31FA75E3-39B9-4D70-A444-9F4008CF903F}" destId="{9C83DD54-3217-4830-B4A5-9BFE45647FD8}" srcOrd="0" destOrd="2" presId="urn:microsoft.com/office/officeart/2005/8/layout/hProcess10"/>
    <dgm:cxn modelId="{60138E50-A358-46A9-91D4-4CBF6C067278}" srcId="{068F059D-89AB-4DA5-A194-38D40E925475}" destId="{F9FD2414-F801-46CA-94D6-5A91E8E8CF05}" srcOrd="0" destOrd="0" parTransId="{540842A3-737F-4ADA-A9C5-616708D40CE7}" sibTransId="{2952B667-F198-4FEC-BD00-7ADC8CCCE5C8}"/>
    <dgm:cxn modelId="{21D57112-32C4-479A-B20A-D51D854337DB}" type="presOf" srcId="{11DEE139-CF27-4F32-A4E8-2EA7464D6E55}" destId="{CDDBF69B-CC07-4C45-9AE6-3C2034CAA71B}" srcOrd="0" destOrd="5" presId="urn:microsoft.com/office/officeart/2005/8/layout/hProcess10"/>
    <dgm:cxn modelId="{E0424F44-3203-4691-94D1-9D49BC6A8834}" srcId="{F23BB7BC-5D0B-48FE-B556-F9D60590BC75}" destId="{3E90F718-170A-4395-86F0-C096FB8160D5}" srcOrd="2" destOrd="0" parTransId="{CF004AA6-001D-4A05-B773-ABC7C292C33E}" sibTransId="{CF813829-647B-4F32-B46B-46A3A4485926}"/>
    <dgm:cxn modelId="{EA46F91D-859C-4556-965A-C0B9A2DEBB0F}" type="presOf" srcId="{F9FD2414-F801-46CA-94D6-5A91E8E8CF05}" destId="{9C83DD54-3217-4830-B4A5-9BFE45647FD8}" srcOrd="0" destOrd="0" presId="urn:microsoft.com/office/officeart/2005/8/layout/hProcess10"/>
    <dgm:cxn modelId="{94991EF2-1530-47E5-9C93-E1A33DC7A6CF}" type="presOf" srcId="{DD511AEC-0504-4296-B1E8-C09A874F4E9C}" destId="{CDDBF69B-CC07-4C45-9AE6-3C2034CAA71B}" srcOrd="0" destOrd="4" presId="urn:microsoft.com/office/officeart/2005/8/layout/hProcess10"/>
    <dgm:cxn modelId="{27431AF7-0335-4C34-910F-B6360AEB8449}" srcId="{F23BB7BC-5D0B-48FE-B556-F9D60590BC75}" destId="{C0A48061-B338-49BE-B6C9-E3A551C9618B}" srcOrd="0" destOrd="0" parTransId="{40365169-F014-48B3-A155-06DEC395FD60}" sibTransId="{AE9AA3D6-CA38-46A5-987F-B1EDA7DCF329}"/>
    <dgm:cxn modelId="{3DC5211B-25D5-4FA5-AF5F-A36E7934F1E3}" type="presOf" srcId="{068F059D-89AB-4DA5-A194-38D40E925475}" destId="{F74D0B76-482C-48A2-B92D-44E7DF953C7B}" srcOrd="0" destOrd="0" presId="urn:microsoft.com/office/officeart/2005/8/layout/hProcess10"/>
    <dgm:cxn modelId="{BD2D4359-10DE-49C2-B64C-40594FD90084}" type="presOf" srcId="{2952B667-F198-4FEC-BD00-7ADC8CCCE5C8}" destId="{01F3BA6E-34F2-4D79-A31E-AC50C40E1640}" srcOrd="1" destOrd="0" presId="urn:microsoft.com/office/officeart/2005/8/layout/hProcess10"/>
    <dgm:cxn modelId="{5874C92A-904E-48BD-A69E-470B3F743F0E}" srcId="{F9FD2414-F801-46CA-94D6-5A91E8E8CF05}" destId="{F564BF36-C2E4-4788-B9EC-0E29AF754077}" srcOrd="0" destOrd="0" parTransId="{E5060931-6EA5-4844-9F33-8F44E46E5165}" sibTransId="{46BB24E6-7B85-4A3F-A076-5E08EEB18AA5}"/>
    <dgm:cxn modelId="{83CE8156-D8BC-4715-8E9B-F35095743468}" type="presOf" srcId="{4F5E3DB8-6518-44FD-81C5-C484387DE54C}" destId="{B09EBB4B-32DA-4109-8766-D074FD519C43}" srcOrd="0" destOrd="0" presId="urn:microsoft.com/office/officeart/2005/8/layout/hProcess10"/>
    <dgm:cxn modelId="{536CE891-12EE-434B-829E-1B93BD2B0EBE}" srcId="{F23BB7BC-5D0B-48FE-B556-F9D60590BC75}" destId="{A4F0809E-6896-4F97-B5F8-3E9331F6954B}" srcOrd="6" destOrd="0" parTransId="{FA5FC95F-DB21-4EDA-8A02-103A14CA6411}" sibTransId="{95CD9CB6-D2FE-4642-81DD-17FE9456E393}"/>
    <dgm:cxn modelId="{E1ECD623-E18C-4311-96BC-23429B8BA979}" srcId="{F23BB7BC-5D0B-48FE-B556-F9D60590BC75}" destId="{DA76C6D9-50CB-4E55-A1A5-A093F42B9ECD}" srcOrd="5" destOrd="0" parTransId="{12715E0A-350B-4E36-8297-3AC461C7D8F0}" sibTransId="{4C34CAC4-0B9E-4923-B12A-5E2D42E5530C}"/>
    <dgm:cxn modelId="{4D2E7AA4-685D-47EE-BB53-E8E92D89165C}" srcId="{4F5E3DB8-6518-44FD-81C5-C484387DE54C}" destId="{0E21D2A9-EF83-4397-B912-4D27172C5805}" srcOrd="2" destOrd="0" parTransId="{47441DD2-E075-4223-AA9F-3F9E5C5DB2E5}" sibTransId="{93A57E31-EE96-4C77-B934-33F2662596CD}"/>
    <dgm:cxn modelId="{59DFD446-8FAB-4B4B-94A8-32428118CBF4}" type="presOf" srcId="{3E90F718-170A-4395-86F0-C096FB8160D5}" destId="{CDDBF69B-CC07-4C45-9AE6-3C2034CAA71B}" srcOrd="0" destOrd="3" presId="urn:microsoft.com/office/officeart/2005/8/layout/hProcess10"/>
    <dgm:cxn modelId="{F43D8FAD-5A15-4D9C-96CD-2048BFD8E66E}" srcId="{4F5E3DB8-6518-44FD-81C5-C484387DE54C}" destId="{1FFFEFAD-3BAD-4086-9728-C5904462F5BB}" srcOrd="1" destOrd="0" parTransId="{8D38BB05-2BD7-40B8-810A-6798A2E08C93}" sibTransId="{EC88BA11-2012-4347-980A-7C77D32ABEDD}"/>
    <dgm:cxn modelId="{D5E4860C-5E42-4E92-9B23-973683C89EAB}" type="presOf" srcId="{A4F0809E-6896-4F97-B5F8-3E9331F6954B}" destId="{CDDBF69B-CC07-4C45-9AE6-3C2034CAA71B}" srcOrd="0" destOrd="7" presId="urn:microsoft.com/office/officeart/2005/8/layout/hProcess10"/>
    <dgm:cxn modelId="{6BE13C21-EEA4-4FCC-93A1-21986080C400}" type="presOf" srcId="{0E21D2A9-EF83-4397-B912-4D27172C5805}" destId="{B09EBB4B-32DA-4109-8766-D074FD519C43}" srcOrd="0" destOrd="3" presId="urn:microsoft.com/office/officeart/2005/8/layout/hProcess10"/>
    <dgm:cxn modelId="{DF7085B8-FA6A-4613-A4D5-AB842682A187}" srcId="{F23BB7BC-5D0B-48FE-B556-F9D60590BC75}" destId="{DD511AEC-0504-4296-B1E8-C09A874F4E9C}" srcOrd="3" destOrd="0" parTransId="{69421B49-492F-4285-9289-44D1B837A8D4}" sibTransId="{9DE9B19E-75DD-49D4-AD5F-9970E6231BED}"/>
    <dgm:cxn modelId="{F68C5BAB-1355-4F01-B837-B0B20C0CE55E}" srcId="{068F059D-89AB-4DA5-A194-38D40E925475}" destId="{F23BB7BC-5D0B-48FE-B556-F9D60590BC75}" srcOrd="1" destOrd="0" parTransId="{A1D4717F-2F1C-4500-8C70-E858A0E0F722}" sibTransId="{34D60FA4-4A1C-4100-B5DD-DF6EA71287A7}"/>
    <dgm:cxn modelId="{6FAAF467-8A6D-4C0A-A073-1C181A649D5A}" type="presOf" srcId="{C0A48061-B338-49BE-B6C9-E3A551C9618B}" destId="{CDDBF69B-CC07-4C45-9AE6-3C2034CAA71B}" srcOrd="0" destOrd="1" presId="urn:microsoft.com/office/officeart/2005/8/layout/hProcess10"/>
    <dgm:cxn modelId="{877094FD-7B86-4C4B-81A7-226F943A8B5E}" type="presOf" srcId="{34D60FA4-4A1C-4100-B5DD-DF6EA71287A7}" destId="{27D03A8A-0302-472D-BA4F-8E2DFF0C3ACB}" srcOrd="1" destOrd="0" presId="urn:microsoft.com/office/officeart/2005/8/layout/hProcess10"/>
    <dgm:cxn modelId="{D6B61399-AF56-4CAD-B05C-5215ACE23970}" srcId="{F9FD2414-F801-46CA-94D6-5A91E8E8CF05}" destId="{31FA75E3-39B9-4D70-A444-9F4008CF903F}" srcOrd="1" destOrd="0" parTransId="{8ED8DCB6-15BE-4F2C-AC80-FCFA86DFCB8A}" sibTransId="{C5101A70-1527-48D4-BD86-258285D60ACD}"/>
    <dgm:cxn modelId="{68F8386D-A5FE-4B6F-9662-F70B86AFAB8B}" type="presOf" srcId="{34D60FA4-4A1C-4100-B5DD-DF6EA71287A7}" destId="{B13A038D-D4B8-4CE0-9D05-AF54449525F2}" srcOrd="0" destOrd="0" presId="urn:microsoft.com/office/officeart/2005/8/layout/hProcess10"/>
    <dgm:cxn modelId="{A89CBE0E-B3CA-448D-8F3F-1E6791A19247}" srcId="{4F5E3DB8-6518-44FD-81C5-C484387DE54C}" destId="{5B4C325C-A8D4-453C-9528-871370A74ACC}" srcOrd="3" destOrd="0" parTransId="{88A90419-47D1-4E7E-A9AB-439D2167B75B}" sibTransId="{ECA0FA2A-5C05-41B7-A709-58DEF4E1ED86}"/>
    <dgm:cxn modelId="{99148296-92CE-474F-B91B-95114A316083}" type="presOf" srcId="{2952B667-F198-4FEC-BD00-7ADC8CCCE5C8}" destId="{7375587A-7258-4CD7-8DA6-B9C852A5D733}" srcOrd="0" destOrd="0" presId="urn:microsoft.com/office/officeart/2005/8/layout/hProcess10"/>
    <dgm:cxn modelId="{67545A34-7787-4806-BD9A-10F72016BB60}" srcId="{4F5E3DB8-6518-44FD-81C5-C484387DE54C}" destId="{BAA22FF6-BB1A-481A-867C-A255EAADE0E7}" srcOrd="0" destOrd="0" parTransId="{571B5A87-8503-489F-8AA1-9FB5690A4102}" sibTransId="{E6C62774-4DF1-4A33-ACB5-9C5EDDA14C7E}"/>
    <dgm:cxn modelId="{51D139A7-C2C1-4B6C-B7D4-FA52F6F442D5}" type="presParOf" srcId="{F74D0B76-482C-48A2-B92D-44E7DF953C7B}" destId="{0EAB0EDD-7A83-4F0B-BD40-87B98443D82F}" srcOrd="0" destOrd="0" presId="urn:microsoft.com/office/officeart/2005/8/layout/hProcess10"/>
    <dgm:cxn modelId="{3EDA95AD-E22D-4A80-A463-8A59A078EDE7}" type="presParOf" srcId="{0EAB0EDD-7A83-4F0B-BD40-87B98443D82F}" destId="{6B5980F7-F6AE-488D-8589-20C4D79C04BA}" srcOrd="0" destOrd="0" presId="urn:microsoft.com/office/officeart/2005/8/layout/hProcess10"/>
    <dgm:cxn modelId="{FC0FF96F-8FFC-4D07-A7F7-F2E3B841E4FF}" type="presParOf" srcId="{0EAB0EDD-7A83-4F0B-BD40-87B98443D82F}" destId="{9C83DD54-3217-4830-B4A5-9BFE45647FD8}" srcOrd="1" destOrd="0" presId="urn:microsoft.com/office/officeart/2005/8/layout/hProcess10"/>
    <dgm:cxn modelId="{CBC7EF17-45AC-4F29-82AA-88A1164AB941}" type="presParOf" srcId="{F74D0B76-482C-48A2-B92D-44E7DF953C7B}" destId="{7375587A-7258-4CD7-8DA6-B9C852A5D733}" srcOrd="1" destOrd="0" presId="urn:microsoft.com/office/officeart/2005/8/layout/hProcess10"/>
    <dgm:cxn modelId="{754A20FA-0C58-42CB-B470-CD6FFE8142D9}" type="presParOf" srcId="{7375587A-7258-4CD7-8DA6-B9C852A5D733}" destId="{01F3BA6E-34F2-4D79-A31E-AC50C40E1640}" srcOrd="0" destOrd="0" presId="urn:microsoft.com/office/officeart/2005/8/layout/hProcess10"/>
    <dgm:cxn modelId="{B5D35F61-C2D3-49E2-B7B3-37860FE719DC}" type="presParOf" srcId="{F74D0B76-482C-48A2-B92D-44E7DF953C7B}" destId="{64212825-B4A7-4A47-88BC-25D96A83B109}" srcOrd="2" destOrd="0" presId="urn:microsoft.com/office/officeart/2005/8/layout/hProcess10"/>
    <dgm:cxn modelId="{2412063C-B14D-4385-9E5E-F5F4C468689F}" type="presParOf" srcId="{64212825-B4A7-4A47-88BC-25D96A83B109}" destId="{F2B65251-F00D-4CD9-B922-5498559758DC}" srcOrd="0" destOrd="0" presId="urn:microsoft.com/office/officeart/2005/8/layout/hProcess10"/>
    <dgm:cxn modelId="{8ADC071F-2BB6-477C-B9DD-B2D669526F6C}" type="presParOf" srcId="{64212825-B4A7-4A47-88BC-25D96A83B109}" destId="{CDDBF69B-CC07-4C45-9AE6-3C2034CAA71B}" srcOrd="1" destOrd="0" presId="urn:microsoft.com/office/officeart/2005/8/layout/hProcess10"/>
    <dgm:cxn modelId="{32017295-20C5-4764-B9F6-7B7399FC9237}" type="presParOf" srcId="{F74D0B76-482C-48A2-B92D-44E7DF953C7B}" destId="{B13A038D-D4B8-4CE0-9D05-AF54449525F2}" srcOrd="3" destOrd="0" presId="urn:microsoft.com/office/officeart/2005/8/layout/hProcess10"/>
    <dgm:cxn modelId="{E714905E-BC57-4897-B869-D75E322E2D83}" type="presParOf" srcId="{B13A038D-D4B8-4CE0-9D05-AF54449525F2}" destId="{27D03A8A-0302-472D-BA4F-8E2DFF0C3ACB}" srcOrd="0" destOrd="0" presId="urn:microsoft.com/office/officeart/2005/8/layout/hProcess10"/>
    <dgm:cxn modelId="{704B8573-6692-410F-B704-6720BD00D18C}" type="presParOf" srcId="{F74D0B76-482C-48A2-B92D-44E7DF953C7B}" destId="{ECF9909A-A3F8-4EF4-99F5-E205BF9DD690}" srcOrd="4" destOrd="0" presId="urn:microsoft.com/office/officeart/2005/8/layout/hProcess10"/>
    <dgm:cxn modelId="{3BF1F166-AE6C-47A2-B727-6799334FB68B}" type="presParOf" srcId="{ECF9909A-A3F8-4EF4-99F5-E205BF9DD690}" destId="{7C4B78CB-7C9C-427A-95E0-D9A6E6F035AF}" srcOrd="0" destOrd="0" presId="urn:microsoft.com/office/officeart/2005/8/layout/hProcess10"/>
    <dgm:cxn modelId="{DA22C383-C6C5-4E58-A7AB-DEF9FF0C1FB9}" type="presParOf" srcId="{ECF9909A-A3F8-4EF4-99F5-E205BF9DD690}" destId="{B09EBB4B-32DA-4109-8766-D074FD519C43}"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F059D-89AB-4DA5-A194-38D40E92547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F9FD2414-F801-46CA-94D6-5A91E8E8CF05}">
      <dgm:prSet phldrT="[Text]"/>
      <dgm:spPr/>
      <dgm:t>
        <a:bodyPr/>
        <a:lstStyle/>
        <a:p>
          <a:r>
            <a:rPr lang="en-GB" dirty="0" smtClean="0"/>
            <a:t>Results Extraction</a:t>
          </a:r>
          <a:endParaRPr lang="en-GB" dirty="0"/>
        </a:p>
      </dgm:t>
    </dgm:pt>
    <dgm:pt modelId="{540842A3-737F-4ADA-A9C5-616708D40CE7}" type="parTrans" cxnId="{60138E50-A358-46A9-91D4-4CBF6C067278}">
      <dgm:prSet/>
      <dgm:spPr/>
      <dgm:t>
        <a:bodyPr/>
        <a:lstStyle/>
        <a:p>
          <a:endParaRPr lang="en-GB"/>
        </a:p>
      </dgm:t>
    </dgm:pt>
    <dgm:pt modelId="{2952B667-F198-4FEC-BD00-7ADC8CCCE5C8}" type="sibTrans" cxnId="{60138E50-A358-46A9-91D4-4CBF6C067278}">
      <dgm:prSet/>
      <dgm:spPr/>
      <dgm:t>
        <a:bodyPr/>
        <a:lstStyle/>
        <a:p>
          <a:endParaRPr lang="en-GB"/>
        </a:p>
      </dgm:t>
    </dgm:pt>
    <dgm:pt modelId="{F564BF36-C2E4-4788-B9EC-0E29AF754077}">
      <dgm:prSet phldrT="[Text]"/>
      <dgm:spPr/>
      <dgm:t>
        <a:bodyPr/>
        <a:lstStyle/>
        <a:p>
          <a:r>
            <a:rPr lang="en-GB" dirty="0" smtClean="0"/>
            <a:t>Connect to </a:t>
          </a:r>
          <a:r>
            <a:rPr lang="en-GB" dirty="0" err="1" smtClean="0"/>
            <a:t>iGrading</a:t>
          </a:r>
          <a:endParaRPr lang="en-GB" dirty="0"/>
        </a:p>
      </dgm:t>
    </dgm:pt>
    <dgm:pt modelId="{E5060931-6EA5-4844-9F33-8F44E46E5165}" type="parTrans" cxnId="{5874C92A-904E-48BD-A69E-470B3F743F0E}">
      <dgm:prSet/>
      <dgm:spPr/>
      <dgm:t>
        <a:bodyPr/>
        <a:lstStyle/>
        <a:p>
          <a:endParaRPr lang="en-GB"/>
        </a:p>
      </dgm:t>
    </dgm:pt>
    <dgm:pt modelId="{46BB24E6-7B85-4A3F-A076-5E08EEB18AA5}" type="sibTrans" cxnId="{5874C92A-904E-48BD-A69E-470B3F743F0E}">
      <dgm:prSet/>
      <dgm:spPr/>
      <dgm:t>
        <a:bodyPr/>
        <a:lstStyle/>
        <a:p>
          <a:endParaRPr lang="en-GB"/>
        </a:p>
      </dgm:t>
    </dgm:pt>
    <dgm:pt modelId="{F23BB7BC-5D0B-48FE-B556-F9D60590BC75}">
      <dgm:prSet phldrT="[Text]"/>
      <dgm:spPr/>
      <dgm:t>
        <a:bodyPr/>
        <a:lstStyle/>
        <a:p>
          <a:r>
            <a:rPr lang="en-GB" dirty="0" smtClean="0"/>
            <a:t>Update </a:t>
          </a:r>
          <a:r>
            <a:rPr lang="en-GB" dirty="0" err="1" smtClean="0"/>
            <a:t>Soarian</a:t>
          </a:r>
          <a:endParaRPr lang="en-GB" dirty="0"/>
        </a:p>
      </dgm:t>
    </dgm:pt>
    <dgm:pt modelId="{A1D4717F-2F1C-4500-8C70-E858A0E0F722}" type="parTrans" cxnId="{F68C5BAB-1355-4F01-B837-B0B20C0CE55E}">
      <dgm:prSet/>
      <dgm:spPr/>
      <dgm:t>
        <a:bodyPr/>
        <a:lstStyle/>
        <a:p>
          <a:endParaRPr lang="en-GB"/>
        </a:p>
      </dgm:t>
    </dgm:pt>
    <dgm:pt modelId="{34D60FA4-4A1C-4100-B5DD-DF6EA71287A7}" type="sibTrans" cxnId="{F68C5BAB-1355-4F01-B837-B0B20C0CE55E}">
      <dgm:prSet/>
      <dgm:spPr/>
      <dgm:t>
        <a:bodyPr/>
        <a:lstStyle/>
        <a:p>
          <a:endParaRPr lang="en-GB"/>
        </a:p>
      </dgm:t>
    </dgm:pt>
    <dgm:pt modelId="{C0A48061-B338-49BE-B6C9-E3A551C9618B}">
      <dgm:prSet phldrT="[Text]"/>
      <dgm:spPr/>
      <dgm:t>
        <a:bodyPr/>
        <a:lstStyle/>
        <a:p>
          <a:r>
            <a:rPr lang="en-GB" dirty="0" smtClean="0"/>
            <a:t>Login to </a:t>
          </a:r>
          <a:r>
            <a:rPr lang="en-GB" dirty="0" err="1" smtClean="0"/>
            <a:t>Soarian</a:t>
          </a:r>
          <a:endParaRPr lang="en-GB" dirty="0"/>
        </a:p>
      </dgm:t>
    </dgm:pt>
    <dgm:pt modelId="{40365169-F014-48B3-A155-06DEC395FD60}" type="parTrans" cxnId="{27431AF7-0335-4C34-910F-B6360AEB8449}">
      <dgm:prSet/>
      <dgm:spPr/>
      <dgm:t>
        <a:bodyPr/>
        <a:lstStyle/>
        <a:p>
          <a:endParaRPr lang="en-GB"/>
        </a:p>
      </dgm:t>
    </dgm:pt>
    <dgm:pt modelId="{AE9AA3D6-CA38-46A5-987F-B1EDA7DCF329}" type="sibTrans" cxnId="{27431AF7-0335-4C34-910F-B6360AEB8449}">
      <dgm:prSet/>
      <dgm:spPr/>
      <dgm:t>
        <a:bodyPr/>
        <a:lstStyle/>
        <a:p>
          <a:endParaRPr lang="en-GB"/>
        </a:p>
      </dgm:t>
    </dgm:pt>
    <dgm:pt modelId="{57117F6C-8B38-4373-ACDE-5735E6CDCEA6}">
      <dgm:prSet phldrT="[Text]"/>
      <dgm:spPr/>
      <dgm:t>
        <a:bodyPr/>
        <a:lstStyle/>
        <a:p>
          <a:r>
            <a:rPr lang="en-GB" dirty="0" smtClean="0"/>
            <a:t>Process L1 Deferred Task List</a:t>
          </a:r>
          <a:endParaRPr lang="en-GB" dirty="0"/>
        </a:p>
      </dgm:t>
    </dgm:pt>
    <dgm:pt modelId="{CDE4ACE0-12E0-490B-BF23-CA032A5560B9}" type="parTrans" cxnId="{0425C99D-6D84-4CBC-90E7-524F7E3151E4}">
      <dgm:prSet/>
      <dgm:spPr/>
      <dgm:t>
        <a:bodyPr/>
        <a:lstStyle/>
        <a:p>
          <a:endParaRPr lang="en-GB"/>
        </a:p>
      </dgm:t>
    </dgm:pt>
    <dgm:pt modelId="{FFA3F990-AFA6-4F73-A83A-05971538B1E6}" type="sibTrans" cxnId="{0425C99D-6D84-4CBC-90E7-524F7E3151E4}">
      <dgm:prSet/>
      <dgm:spPr/>
      <dgm:t>
        <a:bodyPr/>
        <a:lstStyle/>
        <a:p>
          <a:endParaRPr lang="en-GB"/>
        </a:p>
      </dgm:t>
    </dgm:pt>
    <dgm:pt modelId="{0D36DEFE-8FB8-4F08-B17C-187B4D1D5876}">
      <dgm:prSet phldrT="[Text]"/>
      <dgm:spPr/>
      <dgm:t>
        <a:bodyPr/>
        <a:lstStyle/>
        <a:p>
          <a:r>
            <a:rPr lang="en-GB" dirty="0" smtClean="0"/>
            <a:t>Extract Results</a:t>
          </a:r>
          <a:endParaRPr lang="en-GB" dirty="0"/>
        </a:p>
      </dgm:t>
    </dgm:pt>
    <dgm:pt modelId="{586BBBD7-EEF2-43C0-9DB8-E65AC70A2D5A}" type="parTrans" cxnId="{915432A4-52EA-401A-AB93-405E6D6CF8B9}">
      <dgm:prSet/>
      <dgm:spPr/>
      <dgm:t>
        <a:bodyPr/>
        <a:lstStyle/>
        <a:p>
          <a:endParaRPr lang="en-GB"/>
        </a:p>
      </dgm:t>
    </dgm:pt>
    <dgm:pt modelId="{FF1857C2-D10A-49F5-87CC-BEE6B2FD24B9}" type="sibTrans" cxnId="{915432A4-52EA-401A-AB93-405E6D6CF8B9}">
      <dgm:prSet/>
      <dgm:spPr/>
      <dgm:t>
        <a:bodyPr/>
        <a:lstStyle/>
        <a:p>
          <a:endParaRPr lang="en-GB"/>
        </a:p>
      </dgm:t>
    </dgm:pt>
    <dgm:pt modelId="{F74D0B76-482C-48A2-B92D-44E7DF953C7B}" type="pres">
      <dgm:prSet presAssocID="{068F059D-89AB-4DA5-A194-38D40E925475}" presName="Name0" presStyleCnt="0">
        <dgm:presLayoutVars>
          <dgm:dir/>
          <dgm:resizeHandles val="exact"/>
        </dgm:presLayoutVars>
      </dgm:prSet>
      <dgm:spPr/>
      <dgm:t>
        <a:bodyPr/>
        <a:lstStyle/>
        <a:p>
          <a:endParaRPr lang="en-GB"/>
        </a:p>
      </dgm:t>
    </dgm:pt>
    <dgm:pt modelId="{0EAB0EDD-7A83-4F0B-BD40-87B98443D82F}" type="pres">
      <dgm:prSet presAssocID="{F9FD2414-F801-46CA-94D6-5A91E8E8CF05}" presName="composite" presStyleCnt="0"/>
      <dgm:spPr/>
    </dgm:pt>
    <dgm:pt modelId="{6B5980F7-F6AE-488D-8589-20C4D79C04BA}" type="pres">
      <dgm:prSet presAssocID="{F9FD2414-F801-46CA-94D6-5A91E8E8CF05}" presName="imagSh" presStyleLbl="bgImgPlace1" presStyleIdx="0" presStyleCnt="2"/>
      <dgm:spPr>
        <a:blipFill rotWithShape="0">
          <a:blip xmlns:r="http://schemas.openxmlformats.org/officeDocument/2006/relationships" r:embed="rId1"/>
          <a:stretch>
            <a:fillRect/>
          </a:stretch>
        </a:blipFill>
      </dgm:spPr>
    </dgm:pt>
    <dgm:pt modelId="{9C83DD54-3217-4830-B4A5-9BFE45647FD8}" type="pres">
      <dgm:prSet presAssocID="{F9FD2414-F801-46CA-94D6-5A91E8E8CF05}" presName="txNode" presStyleLbl="node1" presStyleIdx="0" presStyleCnt="2" custScaleX="115975">
        <dgm:presLayoutVars>
          <dgm:bulletEnabled val="1"/>
        </dgm:presLayoutVars>
      </dgm:prSet>
      <dgm:spPr/>
      <dgm:t>
        <a:bodyPr/>
        <a:lstStyle/>
        <a:p>
          <a:endParaRPr lang="en-GB"/>
        </a:p>
      </dgm:t>
    </dgm:pt>
    <dgm:pt modelId="{7375587A-7258-4CD7-8DA6-B9C852A5D733}" type="pres">
      <dgm:prSet presAssocID="{2952B667-F198-4FEC-BD00-7ADC8CCCE5C8}" presName="sibTrans" presStyleLbl="sibTrans2D1" presStyleIdx="0" presStyleCnt="1"/>
      <dgm:spPr/>
      <dgm:t>
        <a:bodyPr/>
        <a:lstStyle/>
        <a:p>
          <a:endParaRPr lang="en-GB"/>
        </a:p>
      </dgm:t>
    </dgm:pt>
    <dgm:pt modelId="{01F3BA6E-34F2-4D79-A31E-AC50C40E1640}" type="pres">
      <dgm:prSet presAssocID="{2952B667-F198-4FEC-BD00-7ADC8CCCE5C8}" presName="connTx" presStyleLbl="sibTrans2D1" presStyleIdx="0" presStyleCnt="1"/>
      <dgm:spPr/>
      <dgm:t>
        <a:bodyPr/>
        <a:lstStyle/>
        <a:p>
          <a:endParaRPr lang="en-GB"/>
        </a:p>
      </dgm:t>
    </dgm:pt>
    <dgm:pt modelId="{64212825-B4A7-4A47-88BC-25D96A83B109}" type="pres">
      <dgm:prSet presAssocID="{F23BB7BC-5D0B-48FE-B556-F9D60590BC75}" presName="composite" presStyleCnt="0"/>
      <dgm:spPr/>
    </dgm:pt>
    <dgm:pt modelId="{F2B65251-F00D-4CD9-B922-5498559758DC}" type="pres">
      <dgm:prSet presAssocID="{F23BB7BC-5D0B-48FE-B556-F9D60590BC75}" presName="imagSh" presStyleLbl="bgImgPlace1" presStyleIdx="1" presStyleCnt="2"/>
      <dgm:spPr>
        <a:blipFill rotWithShape="0">
          <a:blip xmlns:r="http://schemas.openxmlformats.org/officeDocument/2006/relationships" r:embed="rId2"/>
          <a:stretch>
            <a:fillRect/>
          </a:stretch>
        </a:blipFill>
      </dgm:spPr>
    </dgm:pt>
    <dgm:pt modelId="{CDDBF69B-CC07-4C45-9AE6-3C2034CAA71B}" type="pres">
      <dgm:prSet presAssocID="{F23BB7BC-5D0B-48FE-B556-F9D60590BC75}" presName="txNode" presStyleLbl="node1" presStyleIdx="1" presStyleCnt="2" custScaleX="126271">
        <dgm:presLayoutVars>
          <dgm:bulletEnabled val="1"/>
        </dgm:presLayoutVars>
      </dgm:prSet>
      <dgm:spPr/>
      <dgm:t>
        <a:bodyPr/>
        <a:lstStyle/>
        <a:p>
          <a:endParaRPr lang="en-GB"/>
        </a:p>
      </dgm:t>
    </dgm:pt>
  </dgm:ptLst>
  <dgm:cxnLst>
    <dgm:cxn modelId="{BB910D48-7000-4CA4-9B3E-ECB4F91F8B45}" type="presOf" srcId="{57117F6C-8B38-4373-ACDE-5735E6CDCEA6}" destId="{CDDBF69B-CC07-4C45-9AE6-3C2034CAA71B}" srcOrd="0" destOrd="2" presId="urn:microsoft.com/office/officeart/2005/8/layout/hProcess10"/>
    <dgm:cxn modelId="{60138E50-A358-46A9-91D4-4CBF6C067278}" srcId="{068F059D-89AB-4DA5-A194-38D40E925475}" destId="{F9FD2414-F801-46CA-94D6-5A91E8E8CF05}" srcOrd="0" destOrd="0" parTransId="{540842A3-737F-4ADA-A9C5-616708D40CE7}" sibTransId="{2952B667-F198-4FEC-BD00-7ADC8CCCE5C8}"/>
    <dgm:cxn modelId="{27431AF7-0335-4C34-910F-B6360AEB8449}" srcId="{F23BB7BC-5D0B-48FE-B556-F9D60590BC75}" destId="{C0A48061-B338-49BE-B6C9-E3A551C9618B}" srcOrd="0" destOrd="0" parTransId="{40365169-F014-48B3-A155-06DEC395FD60}" sibTransId="{AE9AA3D6-CA38-46A5-987F-B1EDA7DCF329}"/>
    <dgm:cxn modelId="{6072DDE7-C196-418F-8CD2-C965F3C8D584}" type="presOf" srcId="{F564BF36-C2E4-4788-B9EC-0E29AF754077}" destId="{9C83DD54-3217-4830-B4A5-9BFE45647FD8}" srcOrd="0" destOrd="1" presId="urn:microsoft.com/office/officeart/2005/8/layout/hProcess10"/>
    <dgm:cxn modelId="{0425C99D-6D84-4CBC-90E7-524F7E3151E4}" srcId="{F23BB7BC-5D0B-48FE-B556-F9D60590BC75}" destId="{57117F6C-8B38-4373-ACDE-5735E6CDCEA6}" srcOrd="1" destOrd="0" parTransId="{CDE4ACE0-12E0-490B-BF23-CA032A5560B9}" sibTransId="{FFA3F990-AFA6-4F73-A83A-05971538B1E6}"/>
    <dgm:cxn modelId="{5B328173-AC36-4A27-8C19-469D4B7DACDA}" type="presOf" srcId="{2952B667-F198-4FEC-BD00-7ADC8CCCE5C8}" destId="{7375587A-7258-4CD7-8DA6-B9C852A5D733}" srcOrd="0" destOrd="0" presId="urn:microsoft.com/office/officeart/2005/8/layout/hProcess10"/>
    <dgm:cxn modelId="{55AF3BD7-1A9F-4622-AD70-58D1BFD83871}" type="presOf" srcId="{068F059D-89AB-4DA5-A194-38D40E925475}" destId="{F74D0B76-482C-48A2-B92D-44E7DF953C7B}" srcOrd="0" destOrd="0" presId="urn:microsoft.com/office/officeart/2005/8/layout/hProcess10"/>
    <dgm:cxn modelId="{C7A0EE92-1BE9-4659-9E19-E363DA14DA77}" type="presOf" srcId="{2952B667-F198-4FEC-BD00-7ADC8CCCE5C8}" destId="{01F3BA6E-34F2-4D79-A31E-AC50C40E1640}" srcOrd="1" destOrd="0" presId="urn:microsoft.com/office/officeart/2005/8/layout/hProcess10"/>
    <dgm:cxn modelId="{204395C1-BB94-4A73-9397-80D6DAC5632F}" type="presOf" srcId="{C0A48061-B338-49BE-B6C9-E3A551C9618B}" destId="{CDDBF69B-CC07-4C45-9AE6-3C2034CAA71B}" srcOrd="0" destOrd="1" presId="urn:microsoft.com/office/officeart/2005/8/layout/hProcess10"/>
    <dgm:cxn modelId="{5874C92A-904E-48BD-A69E-470B3F743F0E}" srcId="{F9FD2414-F801-46CA-94D6-5A91E8E8CF05}" destId="{F564BF36-C2E4-4788-B9EC-0E29AF754077}" srcOrd="0" destOrd="0" parTransId="{E5060931-6EA5-4844-9F33-8F44E46E5165}" sibTransId="{46BB24E6-7B85-4A3F-A076-5E08EEB18AA5}"/>
    <dgm:cxn modelId="{915432A4-52EA-401A-AB93-405E6D6CF8B9}" srcId="{F9FD2414-F801-46CA-94D6-5A91E8E8CF05}" destId="{0D36DEFE-8FB8-4F08-B17C-187B4D1D5876}" srcOrd="1" destOrd="0" parTransId="{586BBBD7-EEF2-43C0-9DB8-E65AC70A2D5A}" sibTransId="{FF1857C2-D10A-49F5-87CC-BEE6B2FD24B9}"/>
    <dgm:cxn modelId="{F68C5BAB-1355-4F01-B837-B0B20C0CE55E}" srcId="{068F059D-89AB-4DA5-A194-38D40E925475}" destId="{F23BB7BC-5D0B-48FE-B556-F9D60590BC75}" srcOrd="1" destOrd="0" parTransId="{A1D4717F-2F1C-4500-8C70-E858A0E0F722}" sibTransId="{34D60FA4-4A1C-4100-B5DD-DF6EA71287A7}"/>
    <dgm:cxn modelId="{8AF81530-8051-4216-935A-3C41CA5ED25C}" type="presOf" srcId="{F9FD2414-F801-46CA-94D6-5A91E8E8CF05}" destId="{9C83DD54-3217-4830-B4A5-9BFE45647FD8}" srcOrd="0" destOrd="0" presId="urn:microsoft.com/office/officeart/2005/8/layout/hProcess10"/>
    <dgm:cxn modelId="{F7CA0912-C1F2-43FD-81D4-0891920A391E}" type="presOf" srcId="{0D36DEFE-8FB8-4F08-B17C-187B4D1D5876}" destId="{9C83DD54-3217-4830-B4A5-9BFE45647FD8}" srcOrd="0" destOrd="2" presId="urn:microsoft.com/office/officeart/2005/8/layout/hProcess10"/>
    <dgm:cxn modelId="{8770B477-F034-4A46-94CC-96AFE9437462}" type="presOf" srcId="{F23BB7BC-5D0B-48FE-B556-F9D60590BC75}" destId="{CDDBF69B-CC07-4C45-9AE6-3C2034CAA71B}" srcOrd="0" destOrd="0" presId="urn:microsoft.com/office/officeart/2005/8/layout/hProcess10"/>
    <dgm:cxn modelId="{72ED6662-8EE9-4485-928A-CC4903908B94}" type="presParOf" srcId="{F74D0B76-482C-48A2-B92D-44E7DF953C7B}" destId="{0EAB0EDD-7A83-4F0B-BD40-87B98443D82F}" srcOrd="0" destOrd="0" presId="urn:microsoft.com/office/officeart/2005/8/layout/hProcess10"/>
    <dgm:cxn modelId="{3F1428A1-CBD0-4A23-A9D1-56FD61452B17}" type="presParOf" srcId="{0EAB0EDD-7A83-4F0B-BD40-87B98443D82F}" destId="{6B5980F7-F6AE-488D-8589-20C4D79C04BA}" srcOrd="0" destOrd="0" presId="urn:microsoft.com/office/officeart/2005/8/layout/hProcess10"/>
    <dgm:cxn modelId="{F4313674-FADA-45A6-BA1B-680D48BF9EA1}" type="presParOf" srcId="{0EAB0EDD-7A83-4F0B-BD40-87B98443D82F}" destId="{9C83DD54-3217-4830-B4A5-9BFE45647FD8}" srcOrd="1" destOrd="0" presId="urn:microsoft.com/office/officeart/2005/8/layout/hProcess10"/>
    <dgm:cxn modelId="{491118B4-354A-4B08-8A44-41E522D2977E}" type="presParOf" srcId="{F74D0B76-482C-48A2-B92D-44E7DF953C7B}" destId="{7375587A-7258-4CD7-8DA6-B9C852A5D733}" srcOrd="1" destOrd="0" presId="urn:microsoft.com/office/officeart/2005/8/layout/hProcess10"/>
    <dgm:cxn modelId="{ED41C660-8174-4E2F-822B-01197246808A}" type="presParOf" srcId="{7375587A-7258-4CD7-8DA6-B9C852A5D733}" destId="{01F3BA6E-34F2-4D79-A31E-AC50C40E1640}" srcOrd="0" destOrd="0" presId="urn:microsoft.com/office/officeart/2005/8/layout/hProcess10"/>
    <dgm:cxn modelId="{F1EED653-CCA5-4430-8E1C-427F485C04AF}" type="presParOf" srcId="{F74D0B76-482C-48A2-B92D-44E7DF953C7B}" destId="{64212825-B4A7-4A47-88BC-25D96A83B109}" srcOrd="2" destOrd="0" presId="urn:microsoft.com/office/officeart/2005/8/layout/hProcess10"/>
    <dgm:cxn modelId="{C2237234-DD86-4F46-9A94-9168B76AA033}" type="presParOf" srcId="{64212825-B4A7-4A47-88BC-25D96A83B109}" destId="{F2B65251-F00D-4CD9-B922-5498559758DC}" srcOrd="0" destOrd="0" presId="urn:microsoft.com/office/officeart/2005/8/layout/hProcess10"/>
    <dgm:cxn modelId="{36C4CC66-63F6-4740-AC22-FCCC8DF43E2A}" type="presParOf" srcId="{64212825-B4A7-4A47-88BC-25D96A83B109}" destId="{CDDBF69B-CC07-4C45-9AE6-3C2034CAA71B}"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0"/>
            <a:ext cx="2887913" cy="496888"/>
          </a:xfrm>
          <a:prstGeom prst="rect">
            <a:avLst/>
          </a:prstGeom>
        </p:spPr>
        <p:txBody>
          <a:bodyPr vert="horz" lIns="91440" tIns="45720" rIns="91440" bIns="45720" rtlCol="0"/>
          <a:lstStyle>
            <a:lvl1pPr algn="r">
              <a:defRPr sz="1200"/>
            </a:lvl1pPr>
          </a:lstStyle>
          <a:p>
            <a:fld id="{903188EC-34D2-45F5-B4B8-CBE440FBCA93}" type="datetimeFigureOut">
              <a:rPr lang="en-US" smtClean="0"/>
              <a:pPr/>
              <a:t>12/14/2011</a:t>
            </a:fld>
            <a:endParaRPr lang="en-GB"/>
          </a:p>
        </p:txBody>
      </p:sp>
      <p:sp>
        <p:nvSpPr>
          <p:cNvPr id="4" name="Footer Placeholder 3"/>
          <p:cNvSpPr>
            <a:spLocks noGrp="1"/>
          </p:cNvSpPr>
          <p:nvPr>
            <p:ph type="ftr" sz="quarter" idx="2"/>
          </p:nvPr>
        </p:nvSpPr>
        <p:spPr>
          <a:xfrm>
            <a:off x="0" y="9428164"/>
            <a:ext cx="28879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8164"/>
            <a:ext cx="2887913" cy="496887"/>
          </a:xfrm>
          <a:prstGeom prst="rect">
            <a:avLst/>
          </a:prstGeom>
        </p:spPr>
        <p:txBody>
          <a:bodyPr vert="horz" lIns="91440" tIns="45720" rIns="91440" bIns="45720" rtlCol="0" anchor="b"/>
          <a:lstStyle>
            <a:lvl1pPr algn="r">
              <a:defRPr sz="1200"/>
            </a:lvl1pPr>
          </a:lstStyle>
          <a:p>
            <a:fld id="{EADE4981-F1F7-4BDF-A650-3A2D8318D18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3270" y="0"/>
            <a:ext cx="288791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87E19E-09D3-4492-ADC3-C10F6F1A890A}" type="datetimeFigureOut">
              <a:rPr lang="en-US"/>
              <a:pPr>
                <a:defRPr/>
              </a:pPr>
              <a:t>12/14/2011</a:t>
            </a:fld>
            <a:endParaRPr lang="en-GB"/>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5963" y="4714876"/>
            <a:ext cx="5330813"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4"/>
            <a:ext cx="288791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3270" y="9428164"/>
            <a:ext cx="288791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701B0F7-7281-47E7-9FCB-5DC9D75D2AA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90E0A-5643-436C-BD36-B26BA8AEC2BE}"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1" u="sng" dirty="0" smtClean="0"/>
              <a:t>Show Import AVI file – Ensure speed setting is high on Media Player – ALT-ENTER to run full screen</a:t>
            </a:r>
          </a:p>
          <a:p>
            <a:endParaRPr lang="en-GB" dirty="0" smtClean="0"/>
          </a:p>
          <a:p>
            <a:pPr marL="228600" indent="-228600">
              <a:buFont typeface="+mj-lt"/>
              <a:buAutoNum type="arabicPeriod"/>
            </a:pPr>
            <a:r>
              <a:rPr lang="en-GB" dirty="0" smtClean="0"/>
              <a:t>This process takes the results from </a:t>
            </a:r>
            <a:r>
              <a:rPr lang="en-GB" dirty="0" err="1" smtClean="0"/>
              <a:t>iGrading</a:t>
            </a:r>
            <a:r>
              <a:rPr lang="en-GB" dirty="0" smtClean="0"/>
              <a:t> and places them back into </a:t>
            </a:r>
            <a:r>
              <a:rPr lang="en-GB" dirty="0" err="1" smtClean="0"/>
              <a:t>Soarian</a:t>
            </a:r>
            <a:endParaRPr lang="en-GB" dirty="0" smtClean="0"/>
          </a:p>
          <a:p>
            <a:pPr marL="228600" indent="-228600">
              <a:buFont typeface="+mj-lt"/>
              <a:buAutoNum type="arabicPeriod"/>
            </a:pPr>
            <a:r>
              <a:rPr lang="en-GB" dirty="0" smtClean="0"/>
              <a:t>As mentioned previously L1 tasks sent to  </a:t>
            </a:r>
            <a:r>
              <a:rPr lang="en-GB" dirty="0" err="1" smtClean="0"/>
              <a:t>iGrading</a:t>
            </a:r>
            <a:r>
              <a:rPr lang="en-GB" dirty="0" smtClean="0"/>
              <a:t> are sitting in the deferred queue</a:t>
            </a:r>
          </a:p>
          <a:p>
            <a:pPr marL="228600" indent="-228600">
              <a:buFont typeface="+mj-lt"/>
              <a:buAutoNum type="arabicPeriod"/>
            </a:pPr>
            <a:r>
              <a:rPr lang="en-GB" dirty="0" smtClean="0"/>
              <a:t>Where disease has been detected then </a:t>
            </a:r>
            <a:r>
              <a:rPr lang="en-GB" b="1" dirty="0" smtClean="0"/>
              <a:t>micro-aneurysms /dots field is set to Yes </a:t>
            </a:r>
            <a:r>
              <a:rPr lang="en-GB" dirty="0" smtClean="0"/>
              <a:t>to create a result R1.  Automated Grading will never mark features to get a referable result .  This is sufficient to pass this to the L2 Grader.</a:t>
            </a:r>
          </a:p>
          <a:p>
            <a:pPr marL="228600" indent="-228600">
              <a:buFont typeface="+mj-lt"/>
              <a:buAutoNum type="arabicPeriod"/>
            </a:pPr>
            <a:r>
              <a:rPr lang="en-GB" dirty="0" smtClean="0"/>
              <a:t>No disease detected gets the default </a:t>
            </a:r>
            <a:r>
              <a:rPr lang="en-GB" dirty="0" err="1" smtClean="0"/>
              <a:t>Soarian</a:t>
            </a:r>
            <a:r>
              <a:rPr lang="en-GB" dirty="0" smtClean="0"/>
              <a:t> settings to generate R0M0</a:t>
            </a:r>
          </a:p>
          <a:p>
            <a:pPr marL="228600" indent="-228600">
              <a:buFont typeface="+mj-lt"/>
              <a:buAutoNum type="arabicPeriod"/>
            </a:pPr>
            <a:r>
              <a:rPr lang="en-GB" dirty="0" smtClean="0"/>
              <a:t>Technical Failures update the </a:t>
            </a:r>
            <a:r>
              <a:rPr lang="en-GB" b="1" dirty="0" smtClean="0"/>
              <a:t>Quality of the Image as Not adequately Visualised</a:t>
            </a:r>
            <a:r>
              <a:rPr lang="en-GB" dirty="0" smtClean="0"/>
              <a:t> to get the result R6</a:t>
            </a:r>
          </a:p>
          <a:p>
            <a:pPr marL="228600" indent="-228600">
              <a:buFont typeface="+mj-lt"/>
              <a:buAutoNum type="arabicPeriod"/>
            </a:pPr>
            <a:endParaRPr lang="en-GB" dirty="0" smtClean="0"/>
          </a:p>
          <a:p>
            <a:pPr marL="228600" indent="-228600"/>
            <a:r>
              <a:rPr lang="en-GB" dirty="0" smtClean="0"/>
              <a:t>Timings</a:t>
            </a:r>
          </a:p>
          <a:p>
            <a:pPr marL="228600" indent="-228600"/>
            <a:endParaRPr lang="en-GB" dirty="0" smtClean="0"/>
          </a:p>
          <a:p>
            <a:pPr marL="228600" indent="-228600">
              <a:buFont typeface="+mj-lt"/>
              <a:buAutoNum type="arabicPeriod"/>
            </a:pPr>
            <a:r>
              <a:rPr lang="en-GB" dirty="0" smtClean="0"/>
              <a:t>Blue Prism takes approximately 2 – 2.5 minutes to put the results back in </a:t>
            </a:r>
            <a:r>
              <a:rPr lang="en-GB" dirty="0" err="1" smtClean="0"/>
              <a:t>Soarian</a:t>
            </a:r>
            <a:r>
              <a:rPr lang="en-GB" dirty="0" smtClean="0"/>
              <a:t>. This is again subject to any network latency or other performance problems that might be present.</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Screenshots of impact of import process on </a:t>
            </a:r>
            <a:r>
              <a:rPr lang="en-GB" dirty="0" err="1" smtClean="0"/>
              <a:t>Soarian</a:t>
            </a:r>
            <a:endParaRPr lang="en-GB" dirty="0" smtClean="0"/>
          </a:p>
          <a:p>
            <a:endParaRPr lang="en-GB" dirty="0" smtClean="0"/>
          </a:p>
          <a:p>
            <a:r>
              <a:rPr lang="en-GB" dirty="0" smtClean="0"/>
              <a:t>The slide shows us the aftermath of </a:t>
            </a:r>
            <a:r>
              <a:rPr lang="en-GB" dirty="0" err="1" smtClean="0"/>
              <a:t>autograding</a:t>
            </a:r>
            <a:r>
              <a:rPr lang="en-GB" dirty="0" smtClean="0"/>
              <a:t> and associated results </a:t>
            </a:r>
          </a:p>
          <a:p>
            <a:endParaRPr lang="en-GB" dirty="0" smtClean="0"/>
          </a:p>
          <a:p>
            <a:pPr marL="228600" indent="-228600">
              <a:buFont typeface="+mj-lt"/>
              <a:buAutoNum type="arabicPeriod"/>
            </a:pPr>
            <a:r>
              <a:rPr lang="en-GB" dirty="0" smtClean="0"/>
              <a:t>The extraction and import processes are launched from the command-line</a:t>
            </a:r>
          </a:p>
          <a:p>
            <a:pPr marL="228600" indent="-228600">
              <a:buFont typeface="+mj-lt"/>
              <a:buAutoNum type="arabicPeriod"/>
            </a:pPr>
            <a:r>
              <a:rPr lang="en-GB" dirty="0" smtClean="0"/>
              <a:t>We can specify which Grading Centre and the number of episodes to be passed to </a:t>
            </a:r>
            <a:r>
              <a:rPr lang="en-GB" dirty="0" err="1" smtClean="0"/>
              <a:t>iGrading</a:t>
            </a:r>
            <a:endParaRPr lang="en-GB" dirty="0" smtClean="0"/>
          </a:p>
          <a:p>
            <a:pPr marL="228600" indent="-228600">
              <a:buFont typeface="+mj-lt"/>
              <a:buAutoNum type="arabicPeriod"/>
            </a:pPr>
            <a:r>
              <a:rPr lang="en-GB" dirty="0" smtClean="0"/>
              <a:t>Because of this setup we can use Windows scheduler to automatically launch </a:t>
            </a:r>
            <a:r>
              <a:rPr lang="en-GB" dirty="0" err="1" smtClean="0"/>
              <a:t>th</a:t>
            </a:r>
            <a:r>
              <a:rPr lang="en-GB" dirty="0" smtClean="0"/>
              <a:t> extract and import process for specific Grading Centres and number of episodes.</a:t>
            </a:r>
          </a:p>
          <a:p>
            <a:pPr marL="228600" indent="-228600">
              <a:buFont typeface="+mj-lt"/>
              <a:buAutoNum type="arabicPeriod"/>
            </a:pPr>
            <a:r>
              <a:rPr lang="en-GB" dirty="0" smtClean="0"/>
              <a:t>This gives us the </a:t>
            </a:r>
            <a:r>
              <a:rPr lang="en-GB" dirty="0" err="1" smtClean="0"/>
              <a:t>flexibilty</a:t>
            </a:r>
            <a:r>
              <a:rPr lang="en-GB" dirty="0" smtClean="0"/>
              <a:t> to be able to create and edited schedules easily </a:t>
            </a:r>
          </a:p>
          <a:p>
            <a:pPr marL="228600" indent="-228600">
              <a:buFont typeface="+mj-lt"/>
              <a:buAutoNum type="arabicPeriod"/>
            </a:pPr>
            <a:r>
              <a:rPr lang="en-GB" dirty="0" smtClean="0"/>
              <a:t>To accommodate any system downtime</a:t>
            </a:r>
          </a:p>
          <a:p>
            <a:pPr marL="228600" indent="-228600">
              <a:buFont typeface="+mj-lt"/>
              <a:buAutoNum type="arabicPeriod"/>
            </a:pPr>
            <a:r>
              <a:rPr lang="en-GB" dirty="0" smtClean="0"/>
              <a:t>To increase workload for a specific Grading Centre as and when required.</a:t>
            </a:r>
          </a:p>
          <a:p>
            <a:pPr marL="228600" indent="-228600">
              <a:buFont typeface="+mj-lt"/>
              <a:buAutoNum type="arabicPeriod"/>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Increasing Performance and throughput </a:t>
            </a:r>
          </a:p>
          <a:p>
            <a:endParaRPr lang="en-GB" dirty="0" smtClean="0"/>
          </a:p>
          <a:p>
            <a:r>
              <a:rPr lang="en-GB" dirty="0" smtClean="0"/>
              <a:t>the heart of </a:t>
            </a:r>
            <a:r>
              <a:rPr lang="en-GB" dirty="0" err="1" smtClean="0"/>
              <a:t>iGrading</a:t>
            </a:r>
            <a:r>
              <a:rPr lang="en-GB" dirty="0" smtClean="0"/>
              <a:t> - Algorithms – A set of instructions for carrying out</a:t>
            </a:r>
            <a:r>
              <a:rPr lang="en-GB" baseline="0" dirty="0" smtClean="0"/>
              <a:t> a procedure or to solve a problem.  This is</a:t>
            </a:r>
            <a:endParaRPr lang="en-GB" dirty="0" smtClean="0"/>
          </a:p>
          <a:p>
            <a:endParaRPr lang="en-GB" dirty="0" smtClean="0"/>
          </a:p>
          <a:p>
            <a:pPr marL="228600" indent="-228600">
              <a:buFont typeface="+mj-lt"/>
              <a:buAutoNum type="arabicPeriod"/>
            </a:pPr>
            <a:r>
              <a:rPr lang="en-GB" dirty="0" smtClean="0"/>
              <a:t>Basically, the more algorithms the greater the throughput.</a:t>
            </a:r>
          </a:p>
          <a:p>
            <a:pPr marL="228600" indent="-228600">
              <a:buFont typeface="+mj-lt"/>
              <a:buAutoNum type="arabicPeriod"/>
            </a:pPr>
            <a:r>
              <a:rPr lang="en-GB" dirty="0" err="1" smtClean="0"/>
              <a:t>iGrading</a:t>
            </a:r>
            <a:r>
              <a:rPr lang="en-GB" dirty="0" smtClean="0"/>
              <a:t> is quite demanding on a Server’s resources and will use 80-90% of the processor (the heart) of the server.  This can cause problems as the server tries to deal with other housekeeping tasks.</a:t>
            </a:r>
          </a:p>
          <a:p>
            <a:pPr marL="228600" indent="-228600">
              <a:buFont typeface="+mj-lt"/>
              <a:buAutoNum type="arabicPeriod"/>
            </a:pPr>
            <a:r>
              <a:rPr lang="en-GB" dirty="0" smtClean="0"/>
              <a:t>The virtual environment means it is relatively straightforward to add additional processors.  We have done this now.  We are now running a dual-core processor i.e. 2 processors.  This will allow us to add another algorithm to improve throughput shortly.</a:t>
            </a:r>
          </a:p>
          <a:p>
            <a:pPr marL="228600" indent="-228600">
              <a:buFont typeface="+mj-lt"/>
              <a:buAutoNum type="arabicPeriod"/>
            </a:pPr>
            <a:r>
              <a:rPr lang="en-GB" b="1" dirty="0" smtClean="0"/>
              <a:t>CLICK – I </a:t>
            </a:r>
            <a:r>
              <a:rPr lang="en-GB" b="1" dirty="0" err="1" smtClean="0"/>
              <a:t>luv</a:t>
            </a:r>
            <a:r>
              <a:rPr lang="en-GB" b="1" dirty="0" smtClean="0"/>
              <a:t> Algorithms</a:t>
            </a:r>
          </a:p>
          <a:p>
            <a:pPr marL="228600" indent="-228600">
              <a:buFont typeface="+mj-lt"/>
              <a:buAutoNum type="arabicPeriod"/>
            </a:pPr>
            <a:r>
              <a:rPr lang="en-GB" b="1" dirty="0" smtClean="0"/>
              <a:t>CLICK</a:t>
            </a:r>
            <a:r>
              <a:rPr lang="en-GB" dirty="0" smtClean="0"/>
              <a:t> - Ideally we want to increase the number of algorithms to 4.  We can then expect to process in the region of 180,000 L1 tasks per annum taking into account downtime and other technical issues.</a:t>
            </a:r>
          </a:p>
          <a:p>
            <a:endParaRPr lang="en-GB" dirty="0" smtClean="0"/>
          </a:p>
          <a:p>
            <a:endParaRPr lang="en-GB" dirty="0" smtClean="0"/>
          </a:p>
          <a:p>
            <a:r>
              <a:rPr lang="en-GB" dirty="0" smtClean="0"/>
              <a:t>Handover to Mike</a:t>
            </a:r>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Future Developments</a:t>
            </a:r>
          </a:p>
          <a:p>
            <a:endParaRPr lang="en-GB" dirty="0" smtClean="0"/>
          </a:p>
          <a:p>
            <a:pPr marL="228600" indent="-228600">
              <a:buFont typeface="+mj-lt"/>
              <a:buAutoNum type="arabicPeriod"/>
            </a:pPr>
            <a:r>
              <a:rPr lang="en-GB" b="1" dirty="0" smtClean="0"/>
              <a:t>CLICK - EQA</a:t>
            </a:r>
            <a:r>
              <a:rPr lang="en-GB" dirty="0" smtClean="0"/>
              <a:t>. Not a future Development but a present one.  The images used in the last round of EQA have been fed to the </a:t>
            </a:r>
            <a:r>
              <a:rPr lang="en-GB" dirty="0" err="1" smtClean="0"/>
              <a:t>iGrading</a:t>
            </a:r>
            <a:r>
              <a:rPr lang="en-GB" dirty="0" smtClean="0"/>
              <a:t> system.  The results were fed to Keith for inclusion within this round’s report that Ken mentioned.</a:t>
            </a:r>
          </a:p>
          <a:p>
            <a:pPr marL="228600" indent="-228600">
              <a:buFont typeface="+mj-lt"/>
              <a:buAutoNum type="arabicPeriod"/>
            </a:pPr>
            <a:r>
              <a:rPr lang="en-GB" b="1" dirty="0" smtClean="0"/>
              <a:t>CLICK</a:t>
            </a:r>
            <a:r>
              <a:rPr lang="en-GB" dirty="0" smtClean="0"/>
              <a:t> - Remove Blue Prism all together or minimise its interaction with </a:t>
            </a:r>
            <a:r>
              <a:rPr lang="en-GB" dirty="0" err="1" smtClean="0"/>
              <a:t>Soarian</a:t>
            </a:r>
            <a:r>
              <a:rPr lang="en-GB" dirty="0" smtClean="0"/>
              <a:t>.  </a:t>
            </a:r>
          </a:p>
          <a:p>
            <a:pPr marL="228600" indent="-228600">
              <a:buFont typeface="+mj-lt"/>
              <a:buAutoNum type="arabicPeriod"/>
            </a:pPr>
            <a:r>
              <a:rPr lang="en-GB" b="1" dirty="0" smtClean="0"/>
              <a:t>CLICK</a:t>
            </a:r>
            <a:r>
              <a:rPr lang="en-GB" dirty="0" smtClean="0"/>
              <a:t> - Directly communicate with the DRS database rather than through the application. Investigate the use of middleware – the weapon of choice for </a:t>
            </a:r>
            <a:r>
              <a:rPr lang="en-GB" dirty="0" err="1" smtClean="0"/>
              <a:t>eHealth</a:t>
            </a:r>
            <a:endParaRPr lang="en-GB" dirty="0" smtClean="0"/>
          </a:p>
          <a:p>
            <a:pPr marL="228600" indent="-228600">
              <a:buFont typeface="+mj-lt"/>
              <a:buAutoNum type="arabicPeriod"/>
            </a:pPr>
            <a:r>
              <a:rPr lang="en-GB" b="1" dirty="0" smtClean="0"/>
              <a:t>CLICK</a:t>
            </a:r>
            <a:r>
              <a:rPr lang="en-GB" dirty="0" smtClean="0"/>
              <a:t> - Improve process management through proactive reporting via email and SQL.</a:t>
            </a:r>
          </a:p>
          <a:p>
            <a:pPr marL="228600" indent="-228600">
              <a:buFont typeface="+mj-lt"/>
              <a:buAutoNum type="arabicPeriod"/>
            </a:pPr>
            <a:r>
              <a:rPr lang="en-GB" b="1" dirty="0" smtClean="0"/>
              <a:t>CLICK</a:t>
            </a:r>
            <a:r>
              <a:rPr lang="en-GB" dirty="0" smtClean="0"/>
              <a:t> - More efficient scheduling to maximise throughput.</a:t>
            </a:r>
          </a:p>
          <a:p>
            <a:pPr marL="228600" indent="-228600">
              <a:buFont typeface="+mj-lt"/>
              <a:buAutoNum type="arabicPeriod"/>
            </a:pPr>
            <a:r>
              <a:rPr lang="en-GB" b="1" dirty="0" smtClean="0"/>
              <a:t>CLICK</a:t>
            </a:r>
            <a:r>
              <a:rPr lang="en-GB" dirty="0" smtClean="0"/>
              <a:t> - Who knows where this will lead</a:t>
            </a:r>
          </a:p>
          <a:p>
            <a:pPr marL="228600" indent="-228600">
              <a:buFont typeface="+mj-lt"/>
              <a:buNone/>
            </a:pPr>
            <a:endParaRPr lang="en-GB" dirty="0" smtClean="0"/>
          </a:p>
          <a:p>
            <a:pPr marL="228600" indent="-228600">
              <a:buFont typeface="+mj-lt"/>
              <a:buNone/>
            </a:pPr>
            <a:endParaRPr lang="en-GB" dirty="0" smtClean="0"/>
          </a:p>
          <a:p>
            <a:pPr marL="228600" indent="-228600">
              <a:buFont typeface="+mj-lt"/>
              <a:buNone/>
            </a:pPr>
            <a:endParaRPr lang="en-GB" dirty="0" smtClean="0"/>
          </a:p>
          <a:p>
            <a:pPr marL="228600" indent="-228600">
              <a:buFont typeface="+mj-lt"/>
              <a:buNone/>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p:txBody>
          <a:bodyPr wrap="square" numCol="1" anchor="t" anchorCtr="0" compatLnSpc="1">
            <a:prstTxWarp prst="textNoShape">
              <a:avLst/>
            </a:prstTxWarp>
            <a:normAutofit/>
          </a:bodyPr>
          <a:lstStyle/>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err="1" smtClean="0"/>
              <a:t>Autograding</a:t>
            </a: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Brief overview of the </a:t>
            </a:r>
            <a:r>
              <a:rPr lang="en-GB" dirty="0" err="1" smtClean="0"/>
              <a:t>autograding</a:t>
            </a:r>
            <a:r>
              <a:rPr lang="en-GB" dirty="0" smtClean="0"/>
              <a:t> solution to date </a:t>
            </a:r>
          </a:p>
          <a:p>
            <a:pPr eaLnBrk="1" fontAlgn="auto" hangingPunct="1">
              <a:spcBef>
                <a:spcPts val="0"/>
              </a:spcBef>
              <a:spcAft>
                <a:spcPts val="0"/>
              </a:spcAft>
              <a:defRPr/>
            </a:pPr>
            <a:endParaRPr lang="en-GB" dirty="0" smtClean="0"/>
          </a:p>
          <a:p>
            <a:pPr marL="228600" indent="-228600" eaLnBrk="1" fontAlgn="auto" hangingPunct="1">
              <a:spcBef>
                <a:spcPts val="0"/>
              </a:spcBef>
              <a:spcAft>
                <a:spcPts val="0"/>
              </a:spcAft>
              <a:buFont typeface="+mj-lt"/>
              <a:buAutoNum type="arabicPeriod"/>
              <a:defRPr/>
            </a:pPr>
            <a:r>
              <a:rPr lang="en-GB" dirty="0" smtClean="0"/>
              <a:t>Presentation will focus on:</a:t>
            </a:r>
          </a:p>
          <a:p>
            <a:pPr eaLnBrk="1" fontAlgn="auto" hangingPunct="1">
              <a:spcBef>
                <a:spcPts val="0"/>
              </a:spcBef>
              <a:spcAft>
                <a:spcPts val="0"/>
              </a:spcAft>
              <a:defRPr/>
            </a:pPr>
            <a:endParaRPr lang="en-GB" dirty="0" smtClean="0"/>
          </a:p>
          <a:p>
            <a:pPr lvl="1" eaLnBrk="1" fontAlgn="auto" hangingPunct="1">
              <a:spcBef>
                <a:spcPts val="0"/>
              </a:spcBef>
              <a:spcAft>
                <a:spcPts val="0"/>
              </a:spcAft>
              <a:buFont typeface="Arial" pitchFamily="34" charset="0"/>
              <a:buChar char="•"/>
              <a:defRPr/>
            </a:pPr>
            <a:r>
              <a:rPr lang="en-GB" dirty="0" smtClean="0"/>
              <a:t>Infrastructure and options that were available to us</a:t>
            </a:r>
          </a:p>
          <a:p>
            <a:pPr lvl="1" eaLnBrk="1" fontAlgn="auto" hangingPunct="1">
              <a:spcBef>
                <a:spcPts val="0"/>
              </a:spcBef>
              <a:spcAft>
                <a:spcPts val="0"/>
              </a:spcAft>
              <a:buFont typeface="Arial" pitchFamily="34" charset="0"/>
              <a:buChar char="•"/>
              <a:defRPr/>
            </a:pPr>
            <a:r>
              <a:rPr lang="en-GB" dirty="0" smtClean="0"/>
              <a:t>What the current set up looks like</a:t>
            </a:r>
          </a:p>
          <a:p>
            <a:pPr lvl="1" eaLnBrk="1" fontAlgn="auto" hangingPunct="1">
              <a:spcBef>
                <a:spcPts val="0"/>
              </a:spcBef>
              <a:spcAft>
                <a:spcPts val="0"/>
              </a:spcAft>
              <a:buFont typeface="Arial" pitchFamily="34" charset="0"/>
              <a:buChar char="•"/>
              <a:defRPr/>
            </a:pPr>
            <a:r>
              <a:rPr lang="en-GB" dirty="0" smtClean="0"/>
              <a:t>The current process for </a:t>
            </a:r>
            <a:r>
              <a:rPr lang="en-GB" dirty="0" err="1" smtClean="0"/>
              <a:t>autograding</a:t>
            </a:r>
            <a:r>
              <a:rPr lang="en-GB" dirty="0" smtClean="0"/>
              <a:t> examinations</a:t>
            </a:r>
          </a:p>
          <a:p>
            <a:pPr lvl="1" eaLnBrk="1" fontAlgn="auto" hangingPunct="1">
              <a:spcBef>
                <a:spcPts val="0"/>
              </a:spcBef>
              <a:spcAft>
                <a:spcPts val="0"/>
              </a:spcAft>
              <a:buFont typeface="Arial" pitchFamily="34" charset="0"/>
              <a:buChar char="•"/>
              <a:defRPr/>
            </a:pPr>
            <a:r>
              <a:rPr lang="en-GB" dirty="0" smtClean="0"/>
              <a:t>Problems encountered</a:t>
            </a:r>
          </a:p>
          <a:p>
            <a:pPr lvl="1" eaLnBrk="1" fontAlgn="auto" hangingPunct="1">
              <a:spcBef>
                <a:spcPts val="0"/>
              </a:spcBef>
              <a:spcAft>
                <a:spcPts val="0"/>
              </a:spcAft>
              <a:buFont typeface="Arial" pitchFamily="34" charset="0"/>
              <a:buChar char="•"/>
              <a:defRPr/>
            </a:pPr>
            <a:r>
              <a:rPr lang="en-GB" dirty="0" smtClean="0"/>
              <a:t>Performance and throughput</a:t>
            </a:r>
          </a:p>
          <a:p>
            <a:pPr lvl="1" eaLnBrk="1" fontAlgn="auto" hangingPunct="1">
              <a:spcBef>
                <a:spcPts val="0"/>
              </a:spcBef>
              <a:spcAft>
                <a:spcPts val="0"/>
              </a:spcAft>
              <a:buFont typeface="Arial" pitchFamily="34" charset="0"/>
              <a:buChar char="•"/>
              <a:defRPr/>
            </a:pPr>
            <a:r>
              <a:rPr lang="en-GB" dirty="0" smtClean="0"/>
              <a:t>Future Developments</a:t>
            </a:r>
          </a:p>
          <a:p>
            <a:pPr lvl="1"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 will make a number of references to 2 components – </a:t>
            </a:r>
            <a:r>
              <a:rPr lang="en-GB" dirty="0" err="1" smtClean="0"/>
              <a:t>iGrading</a:t>
            </a:r>
            <a:r>
              <a:rPr lang="en-GB" dirty="0" smtClean="0"/>
              <a:t> and Blue Prism</a:t>
            </a:r>
          </a:p>
          <a:p>
            <a:pPr marL="228600" indent="-228600" eaLnBrk="1" fontAlgn="auto" hangingPunct="1">
              <a:spcBef>
                <a:spcPts val="0"/>
              </a:spcBef>
              <a:spcAft>
                <a:spcPts val="0"/>
              </a:spcAft>
              <a:buFont typeface="+mj-lt"/>
              <a:buAutoNum type="arabicPeriod"/>
              <a:defRPr/>
            </a:pPr>
            <a:endParaRPr lang="en-GB" dirty="0" smtClean="0"/>
          </a:p>
          <a:p>
            <a:pPr marL="228600" indent="-228600" eaLnBrk="1" fontAlgn="auto" hangingPunct="1">
              <a:spcBef>
                <a:spcPts val="0"/>
              </a:spcBef>
              <a:spcAft>
                <a:spcPts val="0"/>
              </a:spcAft>
              <a:buFont typeface="+mj-lt"/>
              <a:buAutoNum type="arabicPeriod"/>
              <a:defRPr/>
            </a:pPr>
            <a:r>
              <a:rPr lang="en-GB" dirty="0" smtClean="0"/>
              <a:t>Blue Prism – interface between </a:t>
            </a:r>
            <a:r>
              <a:rPr lang="en-GB" dirty="0" err="1" smtClean="0"/>
              <a:t>Soarian</a:t>
            </a:r>
            <a:r>
              <a:rPr lang="en-GB" dirty="0" smtClean="0"/>
              <a:t> and </a:t>
            </a:r>
            <a:r>
              <a:rPr lang="en-GB" dirty="0" err="1" smtClean="0"/>
              <a:t>iGrading</a:t>
            </a:r>
            <a:r>
              <a:rPr lang="en-GB" dirty="0" smtClean="0"/>
              <a:t>.  Acts like a human L1 grader. Demo later</a:t>
            </a:r>
          </a:p>
          <a:p>
            <a:pPr marL="228600" indent="-228600" eaLnBrk="1" fontAlgn="auto" hangingPunct="1">
              <a:spcBef>
                <a:spcPts val="0"/>
              </a:spcBef>
              <a:spcAft>
                <a:spcPts val="0"/>
              </a:spcAft>
              <a:buFont typeface="+mj-lt"/>
              <a:buAutoNum type="arabicPeriod"/>
              <a:defRPr/>
            </a:pPr>
            <a:r>
              <a:rPr lang="en-GB" dirty="0" err="1" smtClean="0"/>
              <a:t>iGrading</a:t>
            </a:r>
            <a:r>
              <a:rPr lang="en-GB" dirty="0" smtClean="0"/>
              <a:t> – gets a feed of retinal images for analysis</a:t>
            </a:r>
          </a:p>
          <a:p>
            <a:pPr marL="228600" indent="-228600" eaLnBrk="1" fontAlgn="auto" hangingPunct="1">
              <a:spcBef>
                <a:spcPts val="0"/>
              </a:spcBef>
              <a:spcAft>
                <a:spcPts val="0"/>
              </a:spcAft>
              <a:buFont typeface="+mj-lt"/>
              <a:buAutoNum type="arabicPeriod"/>
              <a:defRPr/>
            </a:pPr>
            <a:endParaRPr lang="en-GB" dirty="0" smtClean="0"/>
          </a:p>
          <a:p>
            <a:pPr marL="228600" indent="-228600" eaLnBrk="1" fontAlgn="auto" hangingPunct="1">
              <a:spcBef>
                <a:spcPts val="0"/>
              </a:spcBef>
              <a:spcAft>
                <a:spcPts val="0"/>
              </a:spcAft>
              <a:defRPr/>
            </a:pPr>
            <a:r>
              <a:rPr lang="en-GB" dirty="0" smtClean="0"/>
              <a:t>The presentation </a:t>
            </a:r>
            <a:r>
              <a:rPr lang="en-GB" b="1" u="sng" dirty="0" smtClean="0"/>
              <a:t>will not focus on the clinical aspects </a:t>
            </a:r>
            <a:r>
              <a:rPr lang="en-GB" dirty="0" smtClean="0"/>
              <a:t>of </a:t>
            </a:r>
            <a:r>
              <a:rPr lang="en-GB" dirty="0" err="1" smtClean="0"/>
              <a:t>autograding</a:t>
            </a:r>
            <a:r>
              <a:rPr lang="en-GB" dirty="0" smtClean="0"/>
              <a:t> but rather  how it interacts with </a:t>
            </a:r>
            <a:r>
              <a:rPr lang="en-GB" dirty="0" err="1" smtClean="0"/>
              <a:t>Soarian</a:t>
            </a:r>
            <a:endParaRPr lang="en-GB" dirty="0" smtClean="0"/>
          </a:p>
          <a:p>
            <a:pPr eaLnBrk="1" fontAlgn="auto" hangingPunct="1">
              <a:spcBef>
                <a:spcPts val="0"/>
              </a:spcBef>
              <a:spcAft>
                <a:spcPts val="0"/>
              </a:spcAft>
              <a:defRPr/>
            </a:pPr>
            <a:endParaRPr lang="en-GB" dirty="0" smtClean="0"/>
          </a:p>
          <a:p>
            <a:pPr eaLnBrk="1" hangingPunct="1">
              <a:spcBef>
                <a:spcPct val="0"/>
              </a:spcBef>
              <a:defRPr/>
            </a:pPr>
            <a:endParaRPr lang="en-GB"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38726-E34F-4596-9989-44259CC7D607}"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were a number of options available for an </a:t>
            </a:r>
            <a:r>
              <a:rPr lang="en-GB" dirty="0" err="1" smtClean="0"/>
              <a:t>autograding</a:t>
            </a:r>
            <a:r>
              <a:rPr lang="en-GB" dirty="0" smtClean="0"/>
              <a:t> solution.  Account had to be taken of costs, technical support, configuration and future developments. </a:t>
            </a:r>
          </a:p>
          <a:p>
            <a:endParaRPr lang="en-GB" dirty="0" smtClean="0"/>
          </a:p>
          <a:p>
            <a:r>
              <a:rPr lang="en-GB" dirty="0" smtClean="0"/>
              <a:t>Option #1 - Distributed</a:t>
            </a:r>
          </a:p>
          <a:p>
            <a:endParaRPr lang="en-GB" dirty="0" smtClean="0"/>
          </a:p>
          <a:p>
            <a:pPr marL="228600" indent="-228600">
              <a:buFont typeface="+mj-lt"/>
              <a:buAutoNum type="arabicPeriod"/>
            </a:pPr>
            <a:r>
              <a:rPr lang="en-GB" dirty="0" err="1" smtClean="0"/>
              <a:t>Autograding</a:t>
            </a:r>
            <a:r>
              <a:rPr lang="en-GB" dirty="0" smtClean="0"/>
              <a:t> software would need to be installed on 8 servers</a:t>
            </a:r>
          </a:p>
          <a:p>
            <a:pPr marL="228600" indent="-228600">
              <a:buFont typeface="+mj-lt"/>
              <a:buAutoNum type="arabicPeriod"/>
            </a:pPr>
            <a:r>
              <a:rPr lang="en-GB" dirty="0" smtClean="0"/>
              <a:t>Remote access would need to be enabled for </a:t>
            </a:r>
            <a:r>
              <a:rPr lang="en-GB" dirty="0" err="1" smtClean="0"/>
              <a:t>Medalytix</a:t>
            </a:r>
            <a:r>
              <a:rPr lang="en-GB" dirty="0" smtClean="0"/>
              <a:t>/DRS system specialist for each grading centre server</a:t>
            </a:r>
          </a:p>
          <a:p>
            <a:pPr marL="228600" indent="-228600">
              <a:buFont typeface="+mj-lt"/>
              <a:buAutoNum type="arabicPeriod"/>
            </a:pPr>
            <a:r>
              <a:rPr lang="en-GB" dirty="0" smtClean="0"/>
              <a:t>Difficult to troubleshoot – reporting technical problems to each Grading Centre </a:t>
            </a:r>
            <a:r>
              <a:rPr lang="en-GB" dirty="0" err="1" smtClean="0"/>
              <a:t>eHealth</a:t>
            </a:r>
            <a:r>
              <a:rPr lang="en-GB" dirty="0" smtClean="0"/>
              <a:t> Department!!</a:t>
            </a:r>
          </a:p>
          <a:p>
            <a:endParaRPr lang="en-GB" dirty="0" smtClean="0"/>
          </a:p>
          <a:p>
            <a:r>
              <a:rPr lang="en-GB" b="1" dirty="0" smtClean="0"/>
              <a:t>CLICK - Too Expensive</a:t>
            </a:r>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GB" dirty="0" smtClean="0"/>
              <a:t>Option #2 – Hosted in NHS Highland</a:t>
            </a:r>
          </a:p>
          <a:p>
            <a:pPr marL="228600" indent="-228600">
              <a:buFont typeface="+mj-lt"/>
              <a:buAutoNum type="arabicPeriod"/>
            </a:pPr>
            <a:endParaRPr lang="en-GB" dirty="0" smtClean="0"/>
          </a:p>
          <a:p>
            <a:pPr marL="228600" indent="-228600">
              <a:buFont typeface="+mj-lt"/>
              <a:buAutoNum type="arabicPeriod"/>
            </a:pPr>
            <a:r>
              <a:rPr lang="en-GB" dirty="0" smtClean="0"/>
              <a:t>Certainly easier to control and manage</a:t>
            </a:r>
          </a:p>
          <a:p>
            <a:pPr marL="228600" indent="-228600">
              <a:buFont typeface="+mj-lt"/>
              <a:buAutoNum type="arabicPeriod"/>
            </a:pPr>
            <a:r>
              <a:rPr lang="en-GB" dirty="0" smtClean="0"/>
              <a:t>Requires firewall rules between NHS Highland and other Health Boards</a:t>
            </a:r>
          </a:p>
          <a:p>
            <a:pPr marL="228600" indent="-228600">
              <a:buFont typeface="+mj-lt"/>
              <a:buAutoNum type="arabicPeriod"/>
            </a:pPr>
            <a:r>
              <a:rPr lang="en-GB" dirty="0" smtClean="0"/>
              <a:t>Would NHS Highland be happy to manage this system?</a:t>
            </a:r>
          </a:p>
          <a:p>
            <a:pPr marL="228600" indent="-228600">
              <a:buFont typeface="+mj-lt"/>
              <a:buAutoNum type="arabicPeriod"/>
            </a:pPr>
            <a:r>
              <a:rPr lang="en-GB" dirty="0" smtClean="0"/>
              <a:t>What happens if future DRS system specialist/coordinator are not located in NHSH?</a:t>
            </a:r>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GB" dirty="0" smtClean="0"/>
              <a:t>Option #3 Centrally Hosted</a:t>
            </a:r>
          </a:p>
          <a:p>
            <a:pPr marL="228600" indent="-228600">
              <a:buFont typeface="+mj-lt"/>
              <a:buAutoNum type="arabicPeriod"/>
            </a:pPr>
            <a:endParaRPr lang="en-GB" dirty="0" smtClean="0"/>
          </a:p>
          <a:p>
            <a:pPr marL="228600" indent="-228600">
              <a:buFont typeface="+mj-lt"/>
              <a:buAutoNum type="arabicPeriod"/>
            </a:pPr>
            <a:r>
              <a:rPr lang="en-GB" dirty="0" smtClean="0"/>
              <a:t>Centrally hosted – mirrors existing </a:t>
            </a:r>
            <a:r>
              <a:rPr lang="en-GB" dirty="0" err="1" smtClean="0"/>
              <a:t>Soarian</a:t>
            </a:r>
            <a:r>
              <a:rPr lang="en-GB" baseline="0" dirty="0" smtClean="0"/>
              <a:t> set-up</a:t>
            </a:r>
            <a:endParaRPr lang="en-GB" dirty="0" smtClean="0"/>
          </a:p>
          <a:p>
            <a:pPr marL="228600" indent="-228600">
              <a:buFont typeface="+mj-lt"/>
              <a:buAutoNum type="arabicPeriod"/>
            </a:pPr>
            <a:r>
              <a:rPr lang="en-GB" dirty="0" smtClean="0"/>
              <a:t>Only one remote access setup required for </a:t>
            </a:r>
            <a:r>
              <a:rPr lang="en-GB" dirty="0" err="1" smtClean="0"/>
              <a:t>Medalytix</a:t>
            </a:r>
            <a:endParaRPr lang="en-GB" dirty="0" smtClean="0"/>
          </a:p>
          <a:p>
            <a:pPr marL="228600" indent="-228600">
              <a:buFont typeface="+mj-lt"/>
              <a:buAutoNum type="arabicPeriod"/>
            </a:pPr>
            <a:r>
              <a:rPr lang="en-GB" dirty="0" smtClean="0"/>
              <a:t>Existing remote access can be used by DRS system specialist and coordinator</a:t>
            </a:r>
          </a:p>
          <a:p>
            <a:pPr marL="228600" indent="-228600">
              <a:buFont typeface="+mj-lt"/>
              <a:buAutoNum type="arabicPeriod"/>
            </a:pPr>
            <a:r>
              <a:rPr lang="en-GB" dirty="0" smtClean="0"/>
              <a:t>Hardware Infrastructure  already in place to support virtual Machines</a:t>
            </a:r>
          </a:p>
          <a:p>
            <a:pPr marL="228600" indent="-228600">
              <a:buFont typeface="+mj-lt"/>
              <a:buAutoNum type="arabicPeriod"/>
            </a:pPr>
            <a:r>
              <a:rPr lang="en-GB" dirty="0" smtClean="0"/>
              <a:t>Easier to troubleshoot issues</a:t>
            </a:r>
          </a:p>
          <a:p>
            <a:pPr marL="228600" indent="-228600">
              <a:buFont typeface="+mj-lt"/>
              <a:buAutoNum type="arabicPeriod"/>
            </a:pPr>
            <a:r>
              <a:rPr lang="en-GB" dirty="0" smtClean="0"/>
              <a:t>Closer to the national DRS system to change the system in the future</a:t>
            </a:r>
          </a:p>
          <a:p>
            <a:endParaRPr lang="en-GB" dirty="0" smtClean="0"/>
          </a:p>
          <a:p>
            <a:r>
              <a:rPr lang="en-GB" b="1" dirty="0" smtClean="0"/>
              <a:t>Option 3 was the most viable option.</a:t>
            </a:r>
            <a:endParaRPr lang="en-GB" b="1"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GB" dirty="0" err="1" smtClean="0"/>
              <a:t>Autograding</a:t>
            </a:r>
            <a:r>
              <a:rPr lang="en-GB" dirty="0" smtClean="0"/>
              <a:t> Solution</a:t>
            </a:r>
          </a:p>
          <a:p>
            <a:pPr marL="228600" indent="-228600">
              <a:buFont typeface="+mj-lt"/>
              <a:buAutoNum type="arabicPeriod"/>
            </a:pPr>
            <a:endParaRPr lang="en-GB" dirty="0" smtClean="0"/>
          </a:p>
          <a:p>
            <a:pPr marL="228600" indent="-228600">
              <a:buFont typeface="+mj-lt"/>
              <a:buAutoNum type="arabicPeriod"/>
            </a:pPr>
            <a:r>
              <a:rPr lang="en-GB" b="1" dirty="0" smtClean="0"/>
              <a:t>CLICK - Remote access </a:t>
            </a:r>
            <a:r>
              <a:rPr lang="en-GB" dirty="0" smtClean="0"/>
              <a:t>for supplier to troubleshoot any issues </a:t>
            </a:r>
            <a:endParaRPr lang="en-GB" b="1" dirty="0" smtClean="0"/>
          </a:p>
          <a:p>
            <a:pPr marL="228600" indent="-228600">
              <a:buFont typeface="+mj-lt"/>
              <a:buAutoNum type="arabicPeriod"/>
            </a:pPr>
            <a:r>
              <a:rPr lang="en-GB" b="1" dirty="0" smtClean="0"/>
              <a:t>CLICK</a:t>
            </a:r>
            <a:r>
              <a:rPr lang="en-GB" dirty="0" smtClean="0"/>
              <a:t> - VM running </a:t>
            </a:r>
            <a:r>
              <a:rPr lang="en-GB" b="1" dirty="0" smtClean="0"/>
              <a:t>Blue Prism </a:t>
            </a:r>
            <a:r>
              <a:rPr lang="en-GB" dirty="0" smtClean="0"/>
              <a:t>which interfaces with </a:t>
            </a:r>
            <a:r>
              <a:rPr lang="en-GB" dirty="0" err="1" smtClean="0"/>
              <a:t>Soarian</a:t>
            </a:r>
            <a:r>
              <a:rPr lang="en-GB" dirty="0" smtClean="0"/>
              <a:t> and passes extracted examination details and images to </a:t>
            </a:r>
            <a:r>
              <a:rPr lang="en-GB" dirty="0" err="1" smtClean="0"/>
              <a:t>iGrading</a:t>
            </a:r>
            <a:r>
              <a:rPr lang="en-GB" dirty="0" smtClean="0"/>
              <a:t>.  Also imports </a:t>
            </a:r>
            <a:r>
              <a:rPr lang="en-GB" dirty="0" err="1" smtClean="0"/>
              <a:t>iGrading</a:t>
            </a:r>
            <a:r>
              <a:rPr lang="en-GB" dirty="0" smtClean="0"/>
              <a:t> results back into </a:t>
            </a:r>
            <a:r>
              <a:rPr lang="en-GB" dirty="0" err="1" smtClean="0"/>
              <a:t>Soarian</a:t>
            </a:r>
            <a:r>
              <a:rPr lang="en-GB" dirty="0" smtClean="0"/>
              <a:t>. </a:t>
            </a:r>
          </a:p>
          <a:p>
            <a:pPr marL="228600" indent="-228600">
              <a:buFont typeface="+mj-lt"/>
              <a:buAutoNum type="arabicPeriod"/>
            </a:pPr>
            <a:r>
              <a:rPr lang="en-GB" b="1" dirty="0" smtClean="0"/>
              <a:t>CLICK</a:t>
            </a:r>
            <a:r>
              <a:rPr lang="en-GB" baseline="0" dirty="0" smtClean="0"/>
              <a:t> - </a:t>
            </a:r>
            <a:r>
              <a:rPr lang="en-GB" dirty="0" smtClean="0"/>
              <a:t>VM running </a:t>
            </a:r>
            <a:r>
              <a:rPr lang="en-GB" b="1" dirty="0" err="1" smtClean="0"/>
              <a:t>iGrading</a:t>
            </a:r>
            <a:r>
              <a:rPr lang="en-GB" dirty="0" smtClean="0"/>
              <a:t> that analyses the retinal images and determines if the images are adequately visualised, contain no disease or disease has been detected.</a:t>
            </a:r>
          </a:p>
          <a:p>
            <a:pPr marL="228600" indent="-228600">
              <a:buFont typeface="+mj-lt"/>
              <a:buAutoNum type="arabicPeriod"/>
            </a:pPr>
            <a:r>
              <a:rPr lang="en-GB" dirty="0" smtClean="0"/>
              <a:t>Why use VMs – VMs give us greatest flexibility.  We can adjust the specifications of the server relatively easily without incurring huge costs.  No additional power or storage space is require to host  a VM – it does not physically exist.</a:t>
            </a:r>
          </a:p>
          <a:p>
            <a:pPr marL="228600" indent="-228600">
              <a:buFont typeface="+mj-lt"/>
              <a:buAutoNum type="arabicPeriod"/>
            </a:pPr>
            <a:r>
              <a:rPr lang="en-GB" b="1" dirty="0" smtClean="0"/>
              <a:t>CLICK</a:t>
            </a:r>
            <a:r>
              <a:rPr lang="en-GB" dirty="0" smtClean="0"/>
              <a:t> - </a:t>
            </a:r>
            <a:r>
              <a:rPr lang="en-GB" dirty="0" err="1" smtClean="0"/>
              <a:t>Soarian</a:t>
            </a:r>
            <a:r>
              <a:rPr lang="en-GB" dirty="0" smtClean="0"/>
              <a:t> has 9 </a:t>
            </a:r>
            <a:r>
              <a:rPr lang="en-GB" dirty="0" err="1" smtClean="0"/>
              <a:t>autograder</a:t>
            </a:r>
            <a:r>
              <a:rPr lang="en-GB" dirty="0" smtClean="0"/>
              <a:t> accounts set up that are associated with a grading centre and not a Health Board e.g. the DUNDEE </a:t>
            </a:r>
            <a:r>
              <a:rPr lang="en-GB" dirty="0" err="1" smtClean="0"/>
              <a:t>autograder</a:t>
            </a:r>
            <a:r>
              <a:rPr lang="en-GB" dirty="0" smtClean="0"/>
              <a:t> will grade examinations from Tayside, Western Isles and Orkney.  </a:t>
            </a:r>
            <a:r>
              <a:rPr lang="en-GB" dirty="0" err="1" smtClean="0"/>
              <a:t>Soarian</a:t>
            </a:r>
            <a:r>
              <a:rPr lang="en-GB" dirty="0" smtClean="0"/>
              <a:t> then controls what the </a:t>
            </a:r>
            <a:r>
              <a:rPr lang="en-GB" dirty="0" err="1" smtClean="0"/>
              <a:t>autograder</a:t>
            </a:r>
            <a:r>
              <a:rPr lang="en-GB" dirty="0" smtClean="0"/>
              <a:t> will see using existing </a:t>
            </a:r>
            <a:r>
              <a:rPr lang="en-GB" dirty="0" err="1" smtClean="0"/>
              <a:t>Soarian</a:t>
            </a:r>
            <a:r>
              <a:rPr lang="en-GB" dirty="0" smtClean="0"/>
              <a:t> controls.</a:t>
            </a:r>
          </a:p>
          <a:p>
            <a:pPr marL="228600" indent="-228600">
              <a:buFont typeface="+mj-lt"/>
              <a:buAutoNum type="arabicPeriod"/>
            </a:pPr>
            <a:r>
              <a:rPr lang="en-GB" dirty="0" smtClean="0"/>
              <a:t>Using this setup means that all the actions the </a:t>
            </a:r>
            <a:r>
              <a:rPr lang="en-GB" dirty="0" err="1" smtClean="0"/>
              <a:t>autograder</a:t>
            </a:r>
            <a:r>
              <a:rPr lang="en-GB" dirty="0" smtClean="0"/>
              <a:t> performs on </a:t>
            </a:r>
            <a:r>
              <a:rPr lang="en-GB" dirty="0" err="1" smtClean="0"/>
              <a:t>Soarian</a:t>
            </a:r>
            <a:r>
              <a:rPr lang="en-GB" dirty="0" smtClean="0"/>
              <a:t> are auditable i.e. it acts like a human L1 Grader.</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5963" y="4714875"/>
            <a:ext cx="5330813" cy="4891914"/>
          </a:xfrm>
        </p:spPr>
        <p:txBody>
          <a:bodyPr>
            <a:normAutofit/>
          </a:bodyPr>
          <a:lstStyle/>
          <a:p>
            <a:r>
              <a:rPr lang="en-GB" dirty="0" smtClean="0"/>
              <a:t>Implementation Timeline</a:t>
            </a:r>
          </a:p>
          <a:p>
            <a:endParaRPr lang="en-GB" dirty="0" smtClean="0"/>
          </a:p>
          <a:p>
            <a:r>
              <a:rPr lang="en-GB" dirty="0" smtClean="0"/>
              <a:t>Implementation has been plagued with resource issues and technical problems</a:t>
            </a:r>
          </a:p>
          <a:p>
            <a:endParaRPr lang="en-GB" dirty="0" smtClean="0"/>
          </a:p>
          <a:p>
            <a:pPr marL="228600" indent="-228600">
              <a:buFont typeface="+mj-lt"/>
              <a:buAutoNum type="arabicPeriod"/>
            </a:pPr>
            <a:r>
              <a:rPr lang="en-GB" dirty="0" smtClean="0"/>
              <a:t>Delayed in testing against </a:t>
            </a:r>
            <a:r>
              <a:rPr lang="en-GB" dirty="0" err="1" smtClean="0"/>
              <a:t>Soarian</a:t>
            </a:r>
            <a:r>
              <a:rPr lang="en-GB" dirty="0" smtClean="0"/>
              <a:t> Test system</a:t>
            </a:r>
          </a:p>
          <a:p>
            <a:pPr marL="228600" indent="-228600">
              <a:buFont typeface="+mj-lt"/>
              <a:buAutoNum type="arabicPeriod"/>
            </a:pPr>
            <a:r>
              <a:rPr lang="en-GB" dirty="0" smtClean="0"/>
              <a:t>Connection issues with Grading Centre Staging Server .  Initially we thought that access to these was not required as we concentrated on the oldest L1 grading tasks.  </a:t>
            </a:r>
          </a:p>
          <a:p>
            <a:pPr marL="228600" indent="-228600">
              <a:buFont typeface="+mj-lt"/>
              <a:buAutoNum type="arabicPeriod"/>
            </a:pPr>
            <a:r>
              <a:rPr lang="en-GB" dirty="0" smtClean="0"/>
              <a:t>The configuration of the </a:t>
            </a:r>
            <a:r>
              <a:rPr lang="en-GB" dirty="0" err="1" smtClean="0"/>
              <a:t>Soarian</a:t>
            </a:r>
            <a:r>
              <a:rPr lang="en-GB" dirty="0" smtClean="0"/>
              <a:t> test system and Live are different and Live will always check the staging server first even though the retinal images have been loaded in to the DRS  database – apart from examinations taken today</a:t>
            </a:r>
          </a:p>
          <a:p>
            <a:pPr marL="228600" indent="-228600">
              <a:buFont typeface="+mj-lt"/>
              <a:buAutoNum type="arabicPeriod"/>
            </a:pPr>
            <a:r>
              <a:rPr lang="en-GB" dirty="0" smtClean="0"/>
              <a:t>Issues with the performance of the </a:t>
            </a:r>
            <a:r>
              <a:rPr lang="en-GB" dirty="0" err="1" smtClean="0"/>
              <a:t>iGrading</a:t>
            </a:r>
            <a:r>
              <a:rPr lang="en-GB" dirty="0" smtClean="0"/>
              <a:t> server which is running at 100% causing delays in processing images sent from Blue Prism. – we have recently added another processor. </a:t>
            </a:r>
            <a:r>
              <a:rPr lang="en-GB" b="1" dirty="0" smtClean="0"/>
              <a:t>I will discuss throughput shortly</a:t>
            </a:r>
          </a:p>
          <a:p>
            <a:pPr marL="228600" indent="-228600">
              <a:buFont typeface="+mj-lt"/>
              <a:buAutoNum type="arabicPeriod"/>
            </a:pPr>
            <a:r>
              <a:rPr lang="en-GB" dirty="0" err="1" smtClean="0"/>
              <a:t>Soarian</a:t>
            </a:r>
            <a:r>
              <a:rPr lang="en-GB" dirty="0" smtClean="0"/>
              <a:t> application causing issues due to performance problems when a database backup is being taken and due to the application being restarted every night due to an existing Java problem.  </a:t>
            </a:r>
          </a:p>
          <a:p>
            <a:pPr marL="228600" indent="-228600">
              <a:buFont typeface="+mj-lt"/>
              <a:buAutoNum type="arabicPeriod"/>
            </a:pPr>
            <a:r>
              <a:rPr lang="en-GB" dirty="0" smtClean="0"/>
              <a:t>The way the </a:t>
            </a:r>
            <a:r>
              <a:rPr lang="en-GB" dirty="0" err="1" smtClean="0"/>
              <a:t>soarian</a:t>
            </a:r>
            <a:r>
              <a:rPr lang="en-GB" dirty="0" smtClean="0"/>
              <a:t> application work using java and </a:t>
            </a:r>
            <a:r>
              <a:rPr lang="en-GB" dirty="0" err="1" smtClean="0"/>
              <a:t>javascript</a:t>
            </a:r>
            <a:r>
              <a:rPr lang="en-GB" dirty="0" smtClean="0"/>
              <a:t> can also throw up problems.</a:t>
            </a:r>
          </a:p>
          <a:p>
            <a:pPr marL="228600" indent="-228600">
              <a:buFont typeface="+mj-lt"/>
              <a:buAutoNum type="arabicPeriod"/>
            </a:pPr>
            <a:r>
              <a:rPr lang="en-GB" dirty="0" smtClean="0"/>
              <a:t>However, Blue Prism gives us the greatest flexibility while we gain more experience of the way </a:t>
            </a:r>
            <a:r>
              <a:rPr lang="en-GB" dirty="0" err="1" smtClean="0"/>
              <a:t>Soarian</a:t>
            </a:r>
            <a:r>
              <a:rPr lang="en-GB" dirty="0" smtClean="0"/>
              <a:t> behaves in the Data Centre environment.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Extraction Process</a:t>
            </a:r>
          </a:p>
          <a:p>
            <a:endParaRPr lang="en-GB" dirty="0" smtClean="0"/>
          </a:p>
          <a:p>
            <a:r>
              <a:rPr lang="en-GB" b="1" u="sng" dirty="0" smtClean="0"/>
              <a:t>Show Extraction AVI file – Ensure speed setting is high on Media Player.  Use Alt-Enter to bring up </a:t>
            </a:r>
            <a:r>
              <a:rPr lang="en-GB" b="1" u="sng" smtClean="0"/>
              <a:t>full screen</a:t>
            </a:r>
            <a:endParaRPr lang="en-GB" b="1" u="sng" dirty="0" smtClean="0"/>
          </a:p>
          <a:p>
            <a:endParaRPr lang="en-GB" dirty="0" smtClean="0"/>
          </a:p>
          <a:p>
            <a:pPr marL="228600" indent="-228600">
              <a:buFont typeface="+mj-lt"/>
              <a:buAutoNum type="arabicPeriod"/>
            </a:pPr>
            <a:r>
              <a:rPr lang="en-GB" dirty="0" smtClean="0"/>
              <a:t>If Blue Prism detects any urgent cases in the L1 queue initially it will mark them as R1 so they are escalated to L2 to prevent sending them to </a:t>
            </a:r>
            <a:r>
              <a:rPr lang="en-GB" dirty="0" err="1" smtClean="0"/>
              <a:t>autograding</a:t>
            </a:r>
            <a:r>
              <a:rPr lang="en-GB" dirty="0" smtClean="0"/>
              <a:t>. – Note:  </a:t>
            </a:r>
            <a:r>
              <a:rPr lang="en-GB" b="1" dirty="0" smtClean="0"/>
              <a:t>The first 4 examinations are urgent so go slowly through them</a:t>
            </a:r>
          </a:p>
          <a:p>
            <a:pPr marL="228600" indent="-228600">
              <a:buFont typeface="+mj-lt"/>
              <a:buAutoNum type="arabicPeriod"/>
            </a:pPr>
            <a:r>
              <a:rPr lang="en-GB" dirty="0" smtClean="0"/>
              <a:t>If urgent examinations appear in the L1 queue during the extraction process then they will be sent to </a:t>
            </a:r>
            <a:r>
              <a:rPr lang="en-GB" dirty="0" err="1" smtClean="0"/>
              <a:t>iGrading</a:t>
            </a:r>
            <a:r>
              <a:rPr lang="en-GB" dirty="0" smtClean="0"/>
              <a:t>.</a:t>
            </a:r>
          </a:p>
          <a:p>
            <a:pPr marL="228600" indent="-228600">
              <a:buFont typeface="+mj-lt"/>
              <a:buAutoNum type="arabicPeriod"/>
            </a:pPr>
            <a:r>
              <a:rPr lang="en-GB" dirty="0" smtClean="0"/>
              <a:t>If during the extraction phase a single eye examination is found then it will be marked as R6 so they are passed to the L2 grader.</a:t>
            </a:r>
          </a:p>
          <a:p>
            <a:pPr marL="228600" indent="-228600">
              <a:buFont typeface="+mj-lt"/>
              <a:buAutoNum type="arabicPeriod"/>
            </a:pPr>
            <a:r>
              <a:rPr lang="en-GB" dirty="0" smtClean="0"/>
              <a:t>Non-urgent examinations then</a:t>
            </a:r>
            <a:r>
              <a:rPr lang="en-GB" baseline="0" dirty="0" smtClean="0"/>
              <a:t> have their images saved and sent to </a:t>
            </a:r>
            <a:r>
              <a:rPr lang="en-GB" baseline="0" dirty="0" err="1" smtClean="0"/>
              <a:t>iGrading</a:t>
            </a:r>
            <a:r>
              <a:rPr lang="en-GB" baseline="0" dirty="0" smtClean="0"/>
              <a:t>. – </a:t>
            </a:r>
            <a:r>
              <a:rPr lang="en-GB" b="1" baseline="0" dirty="0" smtClean="0"/>
              <a:t>Refer to AVI file</a:t>
            </a:r>
            <a:endParaRPr lang="en-GB" b="1" dirty="0" smtClean="0"/>
          </a:p>
          <a:p>
            <a:pPr marL="228600" indent="-228600">
              <a:buFont typeface="+mj-lt"/>
              <a:buAutoNum type="arabicPeriod"/>
            </a:pPr>
            <a:r>
              <a:rPr lang="en-GB" dirty="0" smtClean="0"/>
              <a:t>Blue Prism acts like a human grader and therefore all actions are subject to the same constraints as a normal Grading account.</a:t>
            </a:r>
          </a:p>
          <a:p>
            <a:pPr marL="228600" indent="-228600">
              <a:buFont typeface="+mj-lt"/>
              <a:buAutoNum type="arabicPeriod"/>
            </a:pPr>
            <a:endParaRPr lang="en-GB" dirty="0" smtClean="0"/>
          </a:p>
          <a:p>
            <a:r>
              <a:rPr lang="en-GB" dirty="0" smtClean="0"/>
              <a:t>Timings</a:t>
            </a:r>
          </a:p>
          <a:p>
            <a:endParaRPr lang="en-GB" dirty="0" smtClean="0"/>
          </a:p>
          <a:p>
            <a:pPr marL="228600" indent="-228600">
              <a:buFont typeface="+mj-lt"/>
              <a:buAutoNum type="arabicPeriod"/>
            </a:pPr>
            <a:r>
              <a:rPr lang="en-GB" dirty="0" smtClean="0"/>
              <a:t>To extract an episode with 3 images from </a:t>
            </a:r>
            <a:r>
              <a:rPr lang="en-GB" dirty="0" err="1" smtClean="0"/>
              <a:t>Soarian</a:t>
            </a:r>
            <a:r>
              <a:rPr lang="en-GB" dirty="0" smtClean="0"/>
              <a:t> using Blue Prism takes approx. 2.5 </a:t>
            </a:r>
            <a:r>
              <a:rPr lang="en-GB" dirty="0" err="1" smtClean="0"/>
              <a:t>mins</a:t>
            </a:r>
            <a:r>
              <a:rPr lang="en-GB" dirty="0" smtClean="0"/>
              <a:t>.</a:t>
            </a:r>
          </a:p>
          <a:p>
            <a:pPr marL="228600" indent="-228600">
              <a:buFont typeface="+mj-lt"/>
              <a:buAutoNum type="arabicPeriod"/>
            </a:pPr>
            <a:r>
              <a:rPr lang="en-GB" dirty="0" err="1" smtClean="0"/>
              <a:t>iGrading</a:t>
            </a:r>
            <a:r>
              <a:rPr lang="en-GB" dirty="0" smtClean="0"/>
              <a:t> takes approximately  3.5minutes to analyse an image</a:t>
            </a:r>
          </a:p>
          <a:p>
            <a:pPr marL="228600" indent="-228600">
              <a:buFont typeface="+mj-lt"/>
              <a:buAutoNum type="arabicPeriod"/>
            </a:pPr>
            <a:r>
              <a:rPr lang="en-GB" dirty="0" smtClean="0"/>
              <a:t>So we are looking at between </a:t>
            </a:r>
            <a:r>
              <a:rPr lang="en-GB" b="1" dirty="0" smtClean="0"/>
              <a:t>4-6 episodes an hour as a benchmark</a:t>
            </a:r>
          </a:p>
          <a:p>
            <a:endParaRPr lang="en-GB" dirty="0" smtClean="0"/>
          </a:p>
          <a:p>
            <a:r>
              <a:rPr lang="en-GB" dirty="0" smtClean="0"/>
              <a:t>The system will also generate an email to a specific email address if problems occur during automated grading</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Screenshots of post extraction impact on </a:t>
            </a:r>
            <a:r>
              <a:rPr lang="en-GB" dirty="0" err="1" smtClean="0"/>
              <a:t>Soarian</a:t>
            </a:r>
            <a:r>
              <a:rPr lang="en-GB" dirty="0" smtClean="0"/>
              <a:t> L1 Grading Tasks</a:t>
            </a:r>
          </a:p>
          <a:p>
            <a:endParaRPr lang="en-GB" dirty="0" smtClean="0"/>
          </a:p>
          <a:p>
            <a:pPr marL="228600" indent="-228600">
              <a:buFont typeface="+mj-lt"/>
              <a:buAutoNum type="arabicPeriod"/>
            </a:pPr>
            <a:r>
              <a:rPr lang="en-GB" b="1" dirty="0" smtClean="0"/>
              <a:t>CLICK</a:t>
            </a:r>
            <a:r>
              <a:rPr lang="en-GB" dirty="0" smtClean="0"/>
              <a:t> - All existing Urgent not</a:t>
            </a:r>
            <a:r>
              <a:rPr lang="en-GB" baseline="0" dirty="0" smtClean="0"/>
              <a:t> started L1 </a:t>
            </a:r>
            <a:r>
              <a:rPr lang="en-GB" baseline="0" dirty="0" err="1" smtClean="0"/>
              <a:t>Gradings</a:t>
            </a:r>
            <a:r>
              <a:rPr lang="en-GB" baseline="0" dirty="0" smtClean="0"/>
              <a:t> are given result R1 and passed to L2 Grading.</a:t>
            </a:r>
            <a:endParaRPr lang="en-GB" dirty="0" smtClean="0"/>
          </a:p>
          <a:p>
            <a:pPr marL="228600" indent="-228600">
              <a:buFont typeface="+mj-lt"/>
              <a:buAutoNum type="arabicPeriod"/>
            </a:pPr>
            <a:r>
              <a:rPr lang="en-GB" b="1" dirty="0" smtClean="0"/>
              <a:t>CLICK</a:t>
            </a:r>
            <a:r>
              <a:rPr lang="en-GB" dirty="0" smtClean="0"/>
              <a:t> - All extracted L1 Grading Task sent to </a:t>
            </a:r>
            <a:r>
              <a:rPr lang="en-GB" dirty="0" err="1" smtClean="0"/>
              <a:t>iGrading</a:t>
            </a:r>
            <a:r>
              <a:rPr lang="en-GB" dirty="0" smtClean="0"/>
              <a:t> are deferred whilst the images are being analysed.</a:t>
            </a:r>
          </a:p>
          <a:p>
            <a:pPr marL="228600" indent="-228600">
              <a:buFont typeface="+mj-lt"/>
              <a:buAutoNum type="arabicPeriod"/>
            </a:pPr>
            <a:r>
              <a:rPr lang="en-GB" dirty="0" smtClean="0"/>
              <a:t>If any problems do occur then the examinations will remain in deferred queue and can be manually </a:t>
            </a:r>
            <a:r>
              <a:rPr lang="en-GB" dirty="0" err="1" smtClean="0"/>
              <a:t>undeferred</a:t>
            </a:r>
            <a:r>
              <a:rPr lang="en-GB" dirty="0" smtClean="0"/>
              <a:t> later.  This action will currently be completed by the system specialist but can ultimately be done by a designated staff  member using their associated Grading Centre </a:t>
            </a:r>
            <a:r>
              <a:rPr lang="en-GB" dirty="0" err="1" smtClean="0"/>
              <a:t>autograding</a:t>
            </a:r>
            <a:r>
              <a:rPr lang="en-GB" dirty="0" smtClean="0"/>
              <a:t> account.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01B0F7-7281-47E7-9FCB-5DC9D75D2AA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2"/>
          <p:cNvPicPr>
            <a:picLocks noChangeAspect="1" noChangeArrowheads="1"/>
          </p:cNvPicPr>
          <p:nvPr/>
        </p:nvPicPr>
        <p:blipFill>
          <a:blip r:embed="rId2" cstate="print">
            <a:lum bright="10000" contrast="10000"/>
          </a:blip>
          <a:srcRect/>
          <a:stretch>
            <a:fillRect/>
          </a:stretch>
        </p:blipFill>
        <p:spPr bwMode="auto">
          <a:xfrm>
            <a:off x="0" y="0"/>
            <a:ext cx="9134475" cy="6859588"/>
          </a:xfrm>
          <a:prstGeom prst="rect">
            <a:avLst/>
          </a:prstGeom>
          <a:noFill/>
          <a:ln w="9525">
            <a:noFill/>
            <a:miter lim="800000"/>
            <a:headEnd/>
            <a:tailEnd/>
          </a:ln>
        </p:spPr>
      </p:pic>
      <p:sp>
        <p:nvSpPr>
          <p:cNvPr id="4099" name="Rectangle 1027"/>
          <p:cNvSpPr>
            <a:spLocks noGrp="1" noChangeArrowheads="1"/>
          </p:cNvSpPr>
          <p:nvPr>
            <p:ph type="ctrTitle"/>
          </p:nvPr>
        </p:nvSpPr>
        <p:spPr>
          <a:xfrm>
            <a:off x="1104900" y="2971800"/>
            <a:ext cx="7175500" cy="1143000"/>
          </a:xfrm>
        </p:spPr>
        <p:txBody>
          <a:bodyPr/>
          <a:lstStyle>
            <a:lvl1pPr>
              <a:defRPr sz="5400"/>
            </a:lvl1pPr>
          </a:lstStyle>
          <a:p>
            <a:r>
              <a:rPr lang="en-US" smtClean="0"/>
              <a:t>Click to edit Master title style</a:t>
            </a:r>
            <a:endParaRPr lang="en-GB"/>
          </a:p>
        </p:txBody>
      </p:sp>
      <p:sp>
        <p:nvSpPr>
          <p:cNvPr id="4100" name="Rectangle 1028"/>
          <p:cNvSpPr>
            <a:spLocks noGrp="1" noChangeArrowheads="1"/>
          </p:cNvSpPr>
          <p:nvPr>
            <p:ph type="subTitle" idx="1"/>
          </p:nvPr>
        </p:nvSpPr>
        <p:spPr>
          <a:xfrm>
            <a:off x="1371600" y="4254500"/>
            <a:ext cx="6400800" cy="1600200"/>
          </a:xfrm>
        </p:spPr>
        <p:txBody>
          <a:bodyPr/>
          <a:lstStyle>
            <a:lvl1pPr marL="0" indent="0" algn="ctr">
              <a:buFontTx/>
              <a:buNone/>
              <a:defRPr/>
            </a:lvl1pPr>
          </a:lstStyle>
          <a:p>
            <a:r>
              <a:rPr lang="en-US" smtClean="0"/>
              <a:t>Click to edit Master subtitle style</a:t>
            </a:r>
            <a:endParaRPr lang="en-GB"/>
          </a:p>
        </p:txBody>
      </p:sp>
      <p:sp>
        <p:nvSpPr>
          <p:cNvPr id="5" name="Rectangle 1029"/>
          <p:cNvSpPr>
            <a:spLocks noGrp="1" noChangeArrowheads="1"/>
          </p:cNvSpPr>
          <p:nvPr>
            <p:ph type="dt" sz="half" idx="10"/>
          </p:nvPr>
        </p:nvSpPr>
        <p:spPr/>
        <p:txBody>
          <a:bodyPr/>
          <a:lstStyle>
            <a:lvl1pPr>
              <a:defRPr>
                <a:latin typeface="Times" pitchFamily="18" charset="0"/>
              </a:defRPr>
            </a:lvl1pPr>
          </a:lstStyle>
          <a:p>
            <a:pPr>
              <a:defRPr/>
            </a:pPr>
            <a:fld id="{DFC4FB46-10E1-4AE6-904E-1737E1919ABE}" type="datetime1">
              <a:rPr lang="en-US" smtClean="0"/>
              <a:pPr>
                <a:defRPr/>
              </a:pPr>
              <a:t>12/14/2011</a:t>
            </a:fld>
            <a:endParaRPr lang="en-GB"/>
          </a:p>
        </p:txBody>
      </p:sp>
      <p:sp>
        <p:nvSpPr>
          <p:cNvPr id="6" name="Rectangle 1030"/>
          <p:cNvSpPr>
            <a:spLocks noGrp="1" noChangeArrowheads="1"/>
          </p:cNvSpPr>
          <p:nvPr>
            <p:ph type="ftr" sz="quarter" idx="11"/>
          </p:nvPr>
        </p:nvSpPr>
        <p:spPr>
          <a:xfrm>
            <a:off x="914400" y="6248400"/>
            <a:ext cx="7543800" cy="457200"/>
          </a:xfrm>
        </p:spPr>
        <p:txBody>
          <a:bodyPr/>
          <a:lstStyle>
            <a:lvl1pPr>
              <a:defRPr/>
            </a:lvl1pPr>
          </a:lstStyle>
          <a:p>
            <a:pPr>
              <a:defRPr/>
            </a:pPr>
            <a:r>
              <a:rPr lang="en-GB"/>
              <a:t>DRS National Conference 9th November 2011</a:t>
            </a:r>
          </a:p>
        </p:txBody>
      </p:sp>
      <p:sp>
        <p:nvSpPr>
          <p:cNvPr id="7" name="Rectangle 1031"/>
          <p:cNvSpPr>
            <a:spLocks noGrp="1" noChangeArrowheads="1"/>
          </p:cNvSpPr>
          <p:nvPr>
            <p:ph type="sldNum" sz="quarter" idx="12"/>
          </p:nvPr>
        </p:nvSpPr>
        <p:spPr/>
        <p:txBody>
          <a:bodyPr/>
          <a:lstStyle>
            <a:lvl1pPr>
              <a:defRPr>
                <a:latin typeface="Times" pitchFamily="18" charset="0"/>
              </a:defRPr>
            </a:lvl1pPr>
          </a:lstStyle>
          <a:p>
            <a:pPr>
              <a:defRPr/>
            </a:pPr>
            <a:fld id="{0A2E5D4F-9F0F-4434-9B23-020EE4EC670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896ED02E-D852-42E2-913D-62083C5C4B15}" type="datetime1">
              <a:rPr lang="en-US" smtClean="0"/>
              <a:pPr>
                <a:defRPr/>
              </a:pPr>
              <a:t>12/14/2011</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6" name="Rectangle 18"/>
          <p:cNvSpPr>
            <a:spLocks noGrp="1" noChangeArrowheads="1"/>
          </p:cNvSpPr>
          <p:nvPr>
            <p:ph type="sldNum" sz="quarter" idx="12"/>
          </p:nvPr>
        </p:nvSpPr>
        <p:spPr>
          <a:ln/>
        </p:spPr>
        <p:txBody>
          <a:bodyPr/>
          <a:lstStyle>
            <a:lvl1pPr>
              <a:defRPr/>
            </a:lvl1pPr>
          </a:lstStyle>
          <a:p>
            <a:pPr>
              <a:defRPr/>
            </a:pPr>
            <a:fld id="{D8964983-B867-40DC-A1C8-D80277F5857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9621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810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FD7E79D3-558C-4831-8866-725F7A8D22B6}" type="datetime1">
              <a:rPr lang="en-US" smtClean="0"/>
              <a:pPr>
                <a:defRPr/>
              </a:pPr>
              <a:t>12/14/2011</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6" name="Rectangle 18"/>
          <p:cNvSpPr>
            <a:spLocks noGrp="1" noChangeArrowheads="1"/>
          </p:cNvSpPr>
          <p:nvPr>
            <p:ph type="sldNum" sz="quarter" idx="12"/>
          </p:nvPr>
        </p:nvSpPr>
        <p:spPr>
          <a:ln/>
        </p:spPr>
        <p:txBody>
          <a:bodyPr/>
          <a:lstStyle>
            <a:lvl1pPr>
              <a:defRPr/>
            </a:lvl1pPr>
          </a:lstStyle>
          <a:p>
            <a:pPr>
              <a:defRPr/>
            </a:pPr>
            <a:fld id="{67E9E5F1-0FC6-487E-80D4-CF4445B62B4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AA712915-1C88-470A-8569-FC9D99535312}" type="datetime1">
              <a:rPr lang="en-US" smtClean="0"/>
              <a:pPr>
                <a:defRPr/>
              </a:pPr>
              <a:t>12/14/2011</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6" name="Rectangle 18"/>
          <p:cNvSpPr>
            <a:spLocks noGrp="1" noChangeArrowheads="1"/>
          </p:cNvSpPr>
          <p:nvPr>
            <p:ph type="sldNum" sz="quarter" idx="12"/>
          </p:nvPr>
        </p:nvSpPr>
        <p:spPr>
          <a:ln/>
        </p:spPr>
        <p:txBody>
          <a:bodyPr/>
          <a:lstStyle>
            <a:lvl1pPr>
              <a:defRPr/>
            </a:lvl1pPr>
          </a:lstStyle>
          <a:p>
            <a:pPr>
              <a:defRPr/>
            </a:pPr>
            <a:fld id="{F7A370E2-DDC8-4CA1-B3E8-C934CA2E811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fld id="{4C75F4DB-CFC2-4AF6-AB36-6BAA4EA0DE30}" type="datetime1">
              <a:rPr lang="en-US" smtClean="0"/>
              <a:pPr>
                <a:defRPr/>
              </a:pPr>
              <a:t>12/14/2011</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6" name="Rectangle 18"/>
          <p:cNvSpPr>
            <a:spLocks noGrp="1" noChangeArrowheads="1"/>
          </p:cNvSpPr>
          <p:nvPr>
            <p:ph type="sldNum" sz="quarter" idx="12"/>
          </p:nvPr>
        </p:nvSpPr>
        <p:spPr>
          <a:ln/>
        </p:spPr>
        <p:txBody>
          <a:bodyPr/>
          <a:lstStyle>
            <a:lvl1pPr>
              <a:defRPr/>
            </a:lvl1pPr>
          </a:lstStyle>
          <a:p>
            <a:pPr>
              <a:defRPr/>
            </a:pPr>
            <a:fld id="{9A550BC7-3518-41E4-9B9A-DA5CCBC6668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6"/>
          <p:cNvSpPr>
            <a:spLocks noGrp="1" noChangeArrowheads="1"/>
          </p:cNvSpPr>
          <p:nvPr>
            <p:ph type="dt" sz="half" idx="10"/>
          </p:nvPr>
        </p:nvSpPr>
        <p:spPr>
          <a:ln/>
        </p:spPr>
        <p:txBody>
          <a:bodyPr/>
          <a:lstStyle>
            <a:lvl1pPr>
              <a:defRPr/>
            </a:lvl1pPr>
          </a:lstStyle>
          <a:p>
            <a:pPr>
              <a:defRPr/>
            </a:pPr>
            <a:fld id="{A7A89802-5AA8-41A3-B8A7-DDB500B27E54}" type="datetime1">
              <a:rPr lang="en-US" smtClean="0"/>
              <a:pPr>
                <a:defRPr/>
              </a:pPr>
              <a:t>12/14/2011</a:t>
            </a:fld>
            <a:endParaRPr lang="en-GB"/>
          </a:p>
        </p:txBody>
      </p:sp>
      <p:sp>
        <p:nvSpPr>
          <p:cNvPr id="6"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7" name="Rectangle 18"/>
          <p:cNvSpPr>
            <a:spLocks noGrp="1" noChangeArrowheads="1"/>
          </p:cNvSpPr>
          <p:nvPr>
            <p:ph type="sldNum" sz="quarter" idx="12"/>
          </p:nvPr>
        </p:nvSpPr>
        <p:spPr>
          <a:ln/>
        </p:spPr>
        <p:txBody>
          <a:bodyPr/>
          <a:lstStyle>
            <a:lvl1pPr>
              <a:defRPr/>
            </a:lvl1pPr>
          </a:lstStyle>
          <a:p>
            <a:pPr>
              <a:defRPr/>
            </a:pPr>
            <a:fld id="{58F16B6F-66A4-4E1F-AB3D-5F8A7F34286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6"/>
          <p:cNvSpPr>
            <a:spLocks noGrp="1" noChangeArrowheads="1"/>
          </p:cNvSpPr>
          <p:nvPr>
            <p:ph type="dt" sz="half" idx="10"/>
          </p:nvPr>
        </p:nvSpPr>
        <p:spPr>
          <a:ln/>
        </p:spPr>
        <p:txBody>
          <a:bodyPr/>
          <a:lstStyle>
            <a:lvl1pPr>
              <a:defRPr/>
            </a:lvl1pPr>
          </a:lstStyle>
          <a:p>
            <a:pPr>
              <a:defRPr/>
            </a:pPr>
            <a:fld id="{DECB1ECF-9770-4CCA-B988-E3C5A0D6181F}" type="datetime1">
              <a:rPr lang="en-US" smtClean="0"/>
              <a:pPr>
                <a:defRPr/>
              </a:pPr>
              <a:t>12/14/2011</a:t>
            </a:fld>
            <a:endParaRPr lang="en-GB"/>
          </a:p>
        </p:txBody>
      </p:sp>
      <p:sp>
        <p:nvSpPr>
          <p:cNvPr id="8"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9" name="Rectangle 18"/>
          <p:cNvSpPr>
            <a:spLocks noGrp="1" noChangeArrowheads="1"/>
          </p:cNvSpPr>
          <p:nvPr>
            <p:ph type="sldNum" sz="quarter" idx="12"/>
          </p:nvPr>
        </p:nvSpPr>
        <p:spPr>
          <a:ln/>
        </p:spPr>
        <p:txBody>
          <a:bodyPr/>
          <a:lstStyle>
            <a:lvl1pPr>
              <a:defRPr/>
            </a:lvl1pPr>
          </a:lstStyle>
          <a:p>
            <a:pPr>
              <a:defRPr/>
            </a:pPr>
            <a:fld id="{226945E9-800E-43C9-B1CD-0EA2D4BAD0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6"/>
          <p:cNvSpPr>
            <a:spLocks noGrp="1" noChangeArrowheads="1"/>
          </p:cNvSpPr>
          <p:nvPr>
            <p:ph type="dt" sz="half" idx="10"/>
          </p:nvPr>
        </p:nvSpPr>
        <p:spPr>
          <a:ln/>
        </p:spPr>
        <p:txBody>
          <a:bodyPr/>
          <a:lstStyle>
            <a:lvl1pPr>
              <a:defRPr/>
            </a:lvl1pPr>
          </a:lstStyle>
          <a:p>
            <a:pPr>
              <a:defRPr/>
            </a:pPr>
            <a:fld id="{27CC2D11-8B1A-4CFC-8A59-D85F83C4365B}" type="datetime1">
              <a:rPr lang="en-US" smtClean="0"/>
              <a:pPr>
                <a:defRPr/>
              </a:pPr>
              <a:t>12/14/2011</a:t>
            </a:fld>
            <a:endParaRPr lang="en-GB"/>
          </a:p>
        </p:txBody>
      </p:sp>
      <p:sp>
        <p:nvSpPr>
          <p:cNvPr id="4"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5" name="Rectangle 18"/>
          <p:cNvSpPr>
            <a:spLocks noGrp="1" noChangeArrowheads="1"/>
          </p:cNvSpPr>
          <p:nvPr>
            <p:ph type="sldNum" sz="quarter" idx="12"/>
          </p:nvPr>
        </p:nvSpPr>
        <p:spPr>
          <a:ln/>
        </p:spPr>
        <p:txBody>
          <a:bodyPr/>
          <a:lstStyle>
            <a:lvl1pPr>
              <a:defRPr/>
            </a:lvl1pPr>
          </a:lstStyle>
          <a:p>
            <a:pPr>
              <a:defRPr/>
            </a:pPr>
            <a:fld id="{48461535-22DC-47EC-BD21-4CECCFE86C6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fld id="{75B1A377-7B26-4113-ADD2-FC6B42EBF8CA}" type="datetime1">
              <a:rPr lang="en-US" smtClean="0"/>
              <a:pPr>
                <a:defRPr/>
              </a:pPr>
              <a:t>12/14/2011</a:t>
            </a:fld>
            <a:endParaRPr lang="en-GB"/>
          </a:p>
        </p:txBody>
      </p:sp>
      <p:sp>
        <p:nvSpPr>
          <p:cNvPr id="3"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4" name="Rectangle 18"/>
          <p:cNvSpPr>
            <a:spLocks noGrp="1" noChangeArrowheads="1"/>
          </p:cNvSpPr>
          <p:nvPr>
            <p:ph type="sldNum" sz="quarter" idx="12"/>
          </p:nvPr>
        </p:nvSpPr>
        <p:spPr>
          <a:ln/>
        </p:spPr>
        <p:txBody>
          <a:bodyPr/>
          <a:lstStyle>
            <a:lvl1pPr>
              <a:defRPr/>
            </a:lvl1pPr>
          </a:lstStyle>
          <a:p>
            <a:pPr>
              <a:defRPr/>
            </a:pPr>
            <a:fld id="{A9720E4B-FB32-4978-9E71-32C8E41891A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fld id="{6E1AC507-E86B-420C-84EA-C1548A56DEC0}" type="datetime1">
              <a:rPr lang="en-US" smtClean="0"/>
              <a:pPr>
                <a:defRPr/>
              </a:pPr>
              <a:t>12/14/2011</a:t>
            </a:fld>
            <a:endParaRPr lang="en-GB"/>
          </a:p>
        </p:txBody>
      </p:sp>
      <p:sp>
        <p:nvSpPr>
          <p:cNvPr id="6"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7" name="Rectangle 18"/>
          <p:cNvSpPr>
            <a:spLocks noGrp="1" noChangeArrowheads="1"/>
          </p:cNvSpPr>
          <p:nvPr>
            <p:ph type="sldNum" sz="quarter" idx="12"/>
          </p:nvPr>
        </p:nvSpPr>
        <p:spPr>
          <a:ln/>
        </p:spPr>
        <p:txBody>
          <a:bodyPr/>
          <a:lstStyle>
            <a:lvl1pPr>
              <a:defRPr/>
            </a:lvl1pPr>
          </a:lstStyle>
          <a:p>
            <a:pPr>
              <a:defRPr/>
            </a:pPr>
            <a:fld id="{8C981583-344B-4CF3-A2DB-92C1CF1C262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fld id="{EAB32CB7-27B2-47A2-8690-A4EB16C968EB}" type="datetime1">
              <a:rPr lang="en-US" smtClean="0"/>
              <a:pPr>
                <a:defRPr/>
              </a:pPr>
              <a:t>12/14/2011</a:t>
            </a:fld>
            <a:endParaRPr lang="en-GB"/>
          </a:p>
        </p:txBody>
      </p:sp>
      <p:sp>
        <p:nvSpPr>
          <p:cNvPr id="6" name="Rectangle 17"/>
          <p:cNvSpPr>
            <a:spLocks noGrp="1" noChangeArrowheads="1"/>
          </p:cNvSpPr>
          <p:nvPr>
            <p:ph type="ftr" sz="quarter" idx="11"/>
          </p:nvPr>
        </p:nvSpPr>
        <p:spPr>
          <a:ln/>
        </p:spPr>
        <p:txBody>
          <a:bodyPr/>
          <a:lstStyle>
            <a:lvl1pPr>
              <a:defRPr/>
            </a:lvl1pPr>
          </a:lstStyle>
          <a:p>
            <a:pPr>
              <a:defRPr/>
            </a:pPr>
            <a:r>
              <a:rPr lang="en-GB"/>
              <a:t>DRS National Conference 9th November 2011</a:t>
            </a:r>
          </a:p>
        </p:txBody>
      </p:sp>
      <p:sp>
        <p:nvSpPr>
          <p:cNvPr id="7" name="Rectangle 18"/>
          <p:cNvSpPr>
            <a:spLocks noGrp="1" noChangeArrowheads="1"/>
          </p:cNvSpPr>
          <p:nvPr>
            <p:ph type="sldNum" sz="quarter" idx="12"/>
          </p:nvPr>
        </p:nvSpPr>
        <p:spPr>
          <a:ln/>
        </p:spPr>
        <p:txBody>
          <a:bodyPr/>
          <a:lstStyle>
            <a:lvl1pPr>
              <a:defRPr/>
            </a:lvl1pPr>
          </a:lstStyle>
          <a:p>
            <a:pPr>
              <a:defRPr/>
            </a:pPr>
            <a:fld id="{C458098C-6E1A-49F4-BF60-830E00B72C0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2869"/>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3" cstate="print"/>
          <a:srcRect/>
          <a:stretch>
            <a:fillRect/>
          </a:stretch>
        </p:blipFill>
        <p:spPr bwMode="auto">
          <a:xfrm>
            <a:off x="0" y="0"/>
            <a:ext cx="9134475" cy="6859588"/>
          </a:xfrm>
          <a:prstGeom prst="rect">
            <a:avLst/>
          </a:prstGeom>
          <a:noFill/>
          <a:ln w="9525">
            <a:noFill/>
            <a:miter lim="800000"/>
            <a:headEnd/>
            <a:tailEnd/>
          </a:ln>
        </p:spPr>
      </p:pic>
      <p:sp>
        <p:nvSpPr>
          <p:cNvPr id="1027" name="Rectangle 14"/>
          <p:cNvSpPr>
            <a:spLocks noGrp="1" noChangeArrowheads="1"/>
          </p:cNvSpPr>
          <p:nvPr>
            <p:ph type="title"/>
          </p:nvPr>
        </p:nvSpPr>
        <p:spPr bwMode="auto">
          <a:xfrm>
            <a:off x="609600" y="3810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5D74E717-613D-47CD-99C5-F1ED00BC78AC}" type="datetime1">
              <a:rPr lang="en-US" smtClean="0"/>
              <a:pPr>
                <a:defRPr/>
              </a:pPr>
              <a:t>12/14/2011</a:t>
            </a:fld>
            <a:endParaRPr lang="en-GB"/>
          </a:p>
        </p:txBody>
      </p:sp>
      <p:sp>
        <p:nvSpPr>
          <p:cNvPr id="104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r>
              <a:rPr lang="en-GB"/>
              <a:t>DRS National Conference 9th November 2011</a:t>
            </a:r>
          </a:p>
        </p:txBody>
      </p:sp>
      <p:sp>
        <p:nvSpPr>
          <p:cNvPr id="104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4777B0DF-323D-4B0E-95D1-738D5F38B46A}"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eaLnBrk="1" fontAlgn="base" hangingPunct="1">
        <a:spcBef>
          <a:spcPct val="0"/>
        </a:spcBef>
        <a:spcAft>
          <a:spcPct val="0"/>
        </a:spcAft>
        <a:defRPr sz="4000">
          <a:solidFill>
            <a:schemeClr val="tx2"/>
          </a:solidFill>
          <a:latin typeface="Times New Roman" pitchFamily="18" charset="0"/>
        </a:defRPr>
      </a:lvl6pPr>
      <a:lvl7pPr marL="914400" algn="l" rtl="0" eaLnBrk="1" fontAlgn="base" hangingPunct="1">
        <a:spcBef>
          <a:spcPct val="0"/>
        </a:spcBef>
        <a:spcAft>
          <a:spcPct val="0"/>
        </a:spcAft>
        <a:defRPr sz="4000">
          <a:solidFill>
            <a:schemeClr val="tx2"/>
          </a:solidFill>
          <a:latin typeface="Times New Roman" pitchFamily="18" charset="0"/>
        </a:defRPr>
      </a:lvl7pPr>
      <a:lvl8pPr marL="1371600" algn="l" rtl="0" eaLnBrk="1" fontAlgn="base" hangingPunct="1">
        <a:spcBef>
          <a:spcPct val="0"/>
        </a:spcBef>
        <a:spcAft>
          <a:spcPct val="0"/>
        </a:spcAft>
        <a:defRPr sz="4000">
          <a:solidFill>
            <a:schemeClr val="tx2"/>
          </a:solidFill>
          <a:latin typeface="Times New Roman" pitchFamily="18" charset="0"/>
        </a:defRPr>
      </a:lvl8pPr>
      <a:lvl9pPr marL="1828800" algn="l" rtl="0" eaLnBrk="1" fontAlgn="base" hangingPunct="1">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714612" y="1428736"/>
            <a:ext cx="3455987" cy="584200"/>
          </a:xfrm>
          <a:prstGeom prst="rect">
            <a:avLst/>
          </a:prstGeom>
          <a:noFill/>
          <a:ln w="9525">
            <a:noFill/>
            <a:miter lim="800000"/>
            <a:headEnd/>
            <a:tailEnd/>
          </a:ln>
        </p:spPr>
        <p:txBody>
          <a:bodyPr wrap="none" anchor="ctr">
            <a:spAutoFit/>
          </a:bodyPr>
          <a:lstStyle/>
          <a:p>
            <a:r>
              <a:rPr lang="en-GB" sz="3200" dirty="0">
                <a:latin typeface="Times New Roman" pitchFamily="18" charset="0"/>
              </a:rPr>
              <a:t>Automated Grading</a:t>
            </a:r>
          </a:p>
        </p:txBody>
      </p:sp>
      <p:sp>
        <p:nvSpPr>
          <p:cNvPr id="3075" name="Footer Placeholder 4"/>
          <p:cNvSpPr>
            <a:spLocks noGrp="1"/>
          </p:cNvSpPr>
          <p:nvPr>
            <p:ph type="ftr" sz="quarter" idx="11"/>
          </p:nvPr>
        </p:nvSpPr>
        <p:spPr/>
        <p:txBody>
          <a:bodyPr/>
          <a:lstStyle/>
          <a:p>
            <a:pPr fontAlgn="base">
              <a:spcBef>
                <a:spcPct val="0"/>
              </a:spcBef>
              <a:spcAft>
                <a:spcPct val="0"/>
              </a:spcAft>
              <a:defRPr/>
            </a:pPr>
            <a:r>
              <a:rPr lang="en-GB"/>
              <a:t>DRS National Conference 9th November 2011</a:t>
            </a:r>
            <a:endParaRPr lang="en-GB" dirty="0"/>
          </a:p>
        </p:txBody>
      </p:sp>
      <p:sp>
        <p:nvSpPr>
          <p:cNvPr id="3076" name="TextBox 6"/>
          <p:cNvSpPr txBox="1">
            <a:spLocks noChangeArrowheads="1"/>
          </p:cNvSpPr>
          <p:nvPr/>
        </p:nvSpPr>
        <p:spPr bwMode="auto">
          <a:xfrm>
            <a:off x="2786050" y="4286256"/>
            <a:ext cx="3621087" cy="369888"/>
          </a:xfrm>
          <a:prstGeom prst="rect">
            <a:avLst/>
          </a:prstGeom>
          <a:noFill/>
          <a:ln w="9525">
            <a:noFill/>
            <a:miter lim="800000"/>
            <a:headEnd/>
            <a:tailEnd/>
          </a:ln>
        </p:spPr>
        <p:txBody>
          <a:bodyPr wrap="none" anchor="ctr">
            <a:spAutoFit/>
          </a:bodyPr>
          <a:lstStyle/>
          <a:p>
            <a:r>
              <a:rPr lang="en-GB" dirty="0">
                <a:latin typeface="Times New Roman" pitchFamily="18" charset="0"/>
              </a:rPr>
              <a:t>Neville Lee (DRS System Specialist)</a:t>
            </a:r>
          </a:p>
        </p:txBody>
      </p:sp>
      <p:sp>
        <p:nvSpPr>
          <p:cNvPr id="5" name="TextBox 6"/>
          <p:cNvSpPr txBox="1">
            <a:spLocks noChangeArrowheads="1"/>
          </p:cNvSpPr>
          <p:nvPr/>
        </p:nvSpPr>
        <p:spPr bwMode="auto">
          <a:xfrm>
            <a:off x="2388296" y="4929200"/>
            <a:ext cx="4416594" cy="369332"/>
          </a:xfrm>
          <a:prstGeom prst="rect">
            <a:avLst/>
          </a:prstGeom>
          <a:noFill/>
          <a:ln w="9525">
            <a:noFill/>
            <a:miter lim="800000"/>
            <a:headEnd/>
            <a:tailEnd/>
          </a:ln>
        </p:spPr>
        <p:txBody>
          <a:bodyPr wrap="none" anchor="ctr">
            <a:spAutoFit/>
          </a:bodyPr>
          <a:lstStyle/>
          <a:p>
            <a:r>
              <a:rPr lang="en-GB" dirty="0" smtClean="0">
                <a:latin typeface="Times New Roman" pitchFamily="18" charset="0"/>
              </a:rPr>
              <a:t>Mike Black (DRS Collaborative Coordinator)</a:t>
            </a:r>
            <a:endParaRPr lang="en-GB" dirty="0">
              <a:latin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143240" y="2071678"/>
            <a:ext cx="2552700" cy="800100"/>
          </a:xfrm>
          <a:prstGeom prst="rect">
            <a:avLst/>
          </a:prstGeom>
          <a:noFill/>
          <a:ln w="9525">
            <a:noFill/>
            <a:miter lim="800000"/>
            <a:headEnd/>
            <a:tailEnd/>
          </a:ln>
        </p:spPr>
      </p:pic>
      <p:sp>
        <p:nvSpPr>
          <p:cNvPr id="7" name="TextBox 6"/>
          <p:cNvSpPr txBox="1"/>
          <p:nvPr/>
        </p:nvSpPr>
        <p:spPr>
          <a:xfrm>
            <a:off x="2500298" y="3000372"/>
            <a:ext cx="3954929" cy="369332"/>
          </a:xfrm>
          <a:prstGeom prst="rect">
            <a:avLst/>
          </a:prstGeom>
          <a:noFill/>
        </p:spPr>
        <p:txBody>
          <a:bodyPr wrap="none" rtlCol="0">
            <a:spAutoFit/>
          </a:bodyPr>
          <a:lstStyle/>
          <a:p>
            <a:r>
              <a:rPr lang="en-GB" dirty="0" smtClean="0"/>
              <a:t>…..and a reference for the rest of us!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14612" y="6248400"/>
            <a:ext cx="3857652" cy="457200"/>
          </a:xfrm>
        </p:spPr>
        <p:txBody>
          <a:bodyPr/>
          <a:lstStyle/>
          <a:p>
            <a:pPr>
              <a:defRPr/>
            </a:pPr>
            <a:r>
              <a:rPr lang="en-GB" dirty="0" smtClean="0"/>
              <a:t>DRS National Conference 9th November 2011</a:t>
            </a:r>
            <a:endParaRPr lang="en-GB" dirty="0"/>
          </a:p>
        </p:txBody>
      </p:sp>
      <p:sp>
        <p:nvSpPr>
          <p:cNvPr id="10243" name="TextBox 4"/>
          <p:cNvSpPr txBox="1">
            <a:spLocks noChangeArrowheads="1"/>
          </p:cNvSpPr>
          <p:nvPr/>
        </p:nvSpPr>
        <p:spPr bwMode="auto">
          <a:xfrm>
            <a:off x="3286116" y="1071546"/>
            <a:ext cx="2339102" cy="461665"/>
          </a:xfrm>
          <a:prstGeom prst="rect">
            <a:avLst/>
          </a:prstGeom>
          <a:noFill/>
          <a:ln w="9525">
            <a:noFill/>
            <a:miter lim="800000"/>
            <a:headEnd/>
            <a:tailEnd/>
          </a:ln>
        </p:spPr>
        <p:txBody>
          <a:bodyPr wrap="none">
            <a:spAutoFit/>
          </a:bodyPr>
          <a:lstStyle/>
          <a:p>
            <a:r>
              <a:rPr lang="en-GB" sz="2400"/>
              <a:t>Import Process </a:t>
            </a:r>
          </a:p>
        </p:txBody>
      </p:sp>
      <p:sp>
        <p:nvSpPr>
          <p:cNvPr id="10244" name="Rectangle 8"/>
          <p:cNvSpPr>
            <a:spLocks noChangeArrowheads="1"/>
          </p:cNvSpPr>
          <p:nvPr/>
        </p:nvSpPr>
        <p:spPr bwMode="auto">
          <a:xfrm>
            <a:off x="1357313" y="1928813"/>
            <a:ext cx="6357937" cy="4071937"/>
          </a:xfrm>
          <a:prstGeom prst="rect">
            <a:avLst/>
          </a:prstGeom>
          <a:solidFill>
            <a:srgbClr val="00B0F0"/>
          </a:solidFill>
          <a:ln w="9525" algn="ctr">
            <a:solidFill>
              <a:schemeClr val="tx1"/>
            </a:solidFill>
            <a:round/>
            <a:headEnd/>
            <a:tailEnd/>
          </a:ln>
        </p:spPr>
        <p:txBody>
          <a:bodyPr/>
          <a:lstStyle/>
          <a:p>
            <a:pPr eaLnBrk="0" hangingPunct="0"/>
            <a:endParaRPr lang="en-GB" sz="2400">
              <a:latin typeface="Times" pitchFamily="18" charset="0"/>
            </a:endParaRPr>
          </a:p>
        </p:txBody>
      </p:sp>
      <p:graphicFrame>
        <p:nvGraphicFramePr>
          <p:cNvPr id="7" name="Diagram 6"/>
          <p:cNvGraphicFramePr/>
          <p:nvPr/>
        </p:nvGraphicFramePr>
        <p:xfrm>
          <a:off x="1785918" y="2071678"/>
          <a:ext cx="5786478" cy="363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6" name="Picture 3"/>
          <p:cNvPicPr>
            <a:picLocks noChangeAspect="1" noChangeArrowheads="1"/>
          </p:cNvPicPr>
          <p:nvPr/>
        </p:nvPicPr>
        <p:blipFill>
          <a:blip r:embed="rId8" cstate="print"/>
          <a:srcRect/>
          <a:stretch>
            <a:fillRect/>
          </a:stretch>
        </p:blipFill>
        <p:spPr bwMode="auto">
          <a:xfrm>
            <a:off x="4000500" y="5214938"/>
            <a:ext cx="14097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
        <p:nvSpPr>
          <p:cNvPr id="5" name="TextBox 4"/>
          <p:cNvSpPr txBox="1"/>
          <p:nvPr/>
        </p:nvSpPr>
        <p:spPr>
          <a:xfrm>
            <a:off x="2143108" y="785794"/>
            <a:ext cx="4360489" cy="461665"/>
          </a:xfrm>
          <a:prstGeom prst="rect">
            <a:avLst/>
          </a:prstGeom>
          <a:noFill/>
        </p:spPr>
        <p:txBody>
          <a:bodyPr wrap="none" rtlCol="0">
            <a:spAutoFit/>
          </a:bodyPr>
          <a:lstStyle/>
          <a:p>
            <a:r>
              <a:rPr lang="en-GB" sz="2400" dirty="0" err="1" smtClean="0"/>
              <a:t>Soarian</a:t>
            </a:r>
            <a:r>
              <a:rPr lang="en-GB" sz="2400" dirty="0" smtClean="0"/>
              <a:t> – Post-import Process</a:t>
            </a:r>
            <a:endParaRPr lang="en-GB" sz="2400" dirty="0"/>
          </a:p>
        </p:txBody>
      </p:sp>
      <p:pic>
        <p:nvPicPr>
          <p:cNvPr id="2050" name="Picture 2"/>
          <p:cNvPicPr>
            <a:picLocks noChangeAspect="1" noChangeArrowheads="1"/>
          </p:cNvPicPr>
          <p:nvPr/>
        </p:nvPicPr>
        <p:blipFill>
          <a:blip r:embed="rId3" cstate="print"/>
          <a:srcRect/>
          <a:stretch>
            <a:fillRect/>
          </a:stretch>
        </p:blipFill>
        <p:spPr bwMode="auto">
          <a:xfrm>
            <a:off x="714348" y="1785926"/>
            <a:ext cx="7724073" cy="3090868"/>
          </a:xfrm>
          <a:prstGeom prst="rect">
            <a:avLst/>
          </a:prstGeom>
          <a:noFill/>
          <a:ln w="9525">
            <a:noFill/>
            <a:miter lim="800000"/>
            <a:headEnd/>
            <a:tailEnd/>
          </a:ln>
          <a:effectLst/>
        </p:spPr>
      </p:pic>
      <p:sp>
        <p:nvSpPr>
          <p:cNvPr id="6" name="Up Arrow Callout 5"/>
          <p:cNvSpPr/>
          <p:nvPr/>
        </p:nvSpPr>
        <p:spPr bwMode="auto">
          <a:xfrm>
            <a:off x="1571604" y="3929066"/>
            <a:ext cx="4786346" cy="1214446"/>
          </a:xfrm>
          <a:prstGeom prst="upArrowCallout">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pitchFamily="18" charset="0"/>
              </a:rPr>
              <a:t>These</a:t>
            </a:r>
            <a:r>
              <a:rPr kumimoji="0" lang="en-GB" sz="2400" b="0" i="0" u="none" strike="noStrike" cap="none" normalizeH="0" dirty="0" smtClean="0">
                <a:ln>
                  <a:noFill/>
                </a:ln>
                <a:solidFill>
                  <a:schemeClr val="tx1"/>
                </a:solidFill>
                <a:effectLst/>
                <a:latin typeface="Times" pitchFamily="18" charset="0"/>
              </a:rPr>
              <a:t> tasks were graded by </a:t>
            </a:r>
            <a:r>
              <a:rPr kumimoji="0" lang="en-GB" sz="2400" b="0" i="0" u="none" strike="noStrike" cap="none" normalizeH="0" dirty="0" err="1" smtClean="0">
                <a:ln>
                  <a:noFill/>
                </a:ln>
                <a:solidFill>
                  <a:schemeClr val="tx1"/>
                </a:solidFill>
                <a:effectLst/>
                <a:latin typeface="Times" pitchFamily="18" charset="0"/>
              </a:rPr>
              <a:t>iGrading</a:t>
            </a:r>
            <a:endParaRPr kumimoji="0" lang="en-GB" sz="2400" b="0" i="0" u="none" strike="noStrike" cap="none" normalizeH="0" baseline="0" dirty="0" smtClean="0">
              <a:ln>
                <a:noFill/>
              </a:ln>
              <a:solidFill>
                <a:schemeClr val="tx1"/>
              </a:solidFill>
              <a:effectLst/>
              <a:latin typeface="Times" pitchFamily="18" charset="0"/>
            </a:endParaRPr>
          </a:p>
        </p:txBody>
      </p:sp>
      <p:sp>
        <p:nvSpPr>
          <p:cNvPr id="8" name="Rectangle 7"/>
          <p:cNvSpPr/>
          <p:nvPr/>
        </p:nvSpPr>
        <p:spPr bwMode="auto">
          <a:xfrm>
            <a:off x="714348" y="2643182"/>
            <a:ext cx="6858048" cy="128588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w="38100">
                <a:noFill/>
              </a:ln>
              <a:no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tgtEl>
                                          <p:spTgt spid="6">
                                            <p:bg/>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00298" y="6248400"/>
            <a:ext cx="3857652" cy="457200"/>
          </a:xfrm>
        </p:spPr>
        <p:txBody>
          <a:bodyPr/>
          <a:lstStyle/>
          <a:p>
            <a:pPr>
              <a:defRPr/>
            </a:pPr>
            <a:r>
              <a:rPr lang="en-GB" dirty="0" smtClean="0"/>
              <a:t>DRS National Conference 9th November 2011</a:t>
            </a:r>
            <a:endParaRPr lang="en-GB" dirty="0"/>
          </a:p>
        </p:txBody>
      </p:sp>
      <p:pic>
        <p:nvPicPr>
          <p:cNvPr id="11267" name="Picture 2"/>
          <p:cNvPicPr>
            <a:picLocks noChangeAspect="1" noChangeArrowheads="1"/>
          </p:cNvPicPr>
          <p:nvPr/>
        </p:nvPicPr>
        <p:blipFill>
          <a:blip r:embed="rId3" cstate="print"/>
          <a:srcRect/>
          <a:stretch>
            <a:fillRect/>
          </a:stretch>
        </p:blipFill>
        <p:spPr bwMode="auto">
          <a:xfrm>
            <a:off x="1000125" y="3286125"/>
            <a:ext cx="6429395" cy="2762250"/>
          </a:xfrm>
          <a:prstGeom prst="rect">
            <a:avLst/>
          </a:prstGeom>
          <a:noFill/>
          <a:ln w="9525">
            <a:noFill/>
            <a:miter lim="800000"/>
            <a:headEnd/>
            <a:tailEnd/>
          </a:ln>
        </p:spPr>
      </p:pic>
      <p:sp>
        <p:nvSpPr>
          <p:cNvPr id="11268" name="TextBox 5"/>
          <p:cNvSpPr txBox="1">
            <a:spLocks noChangeArrowheads="1"/>
          </p:cNvSpPr>
          <p:nvPr/>
        </p:nvSpPr>
        <p:spPr bwMode="auto">
          <a:xfrm>
            <a:off x="1214414" y="1571612"/>
            <a:ext cx="6000766" cy="1600438"/>
          </a:xfrm>
          <a:prstGeom prst="rect">
            <a:avLst/>
          </a:prstGeom>
          <a:noFill/>
          <a:ln w="9525">
            <a:noFill/>
            <a:miter lim="800000"/>
            <a:headEnd/>
            <a:tailEnd/>
          </a:ln>
        </p:spPr>
        <p:txBody>
          <a:bodyPr wrap="square">
            <a:spAutoFit/>
          </a:bodyPr>
          <a:lstStyle/>
          <a:p>
            <a:endParaRPr lang="en-GB" sz="1600" dirty="0"/>
          </a:p>
          <a:p>
            <a:pPr hangingPunct="0"/>
            <a:r>
              <a:rPr lang="en-GB" sz="1600" dirty="0"/>
              <a:t>The following table depicts how much work can be done according to the amount of algorithms that are provided to the </a:t>
            </a:r>
            <a:r>
              <a:rPr lang="en-GB" sz="1600" dirty="0" err="1"/>
              <a:t>iGradingM</a:t>
            </a:r>
            <a:r>
              <a:rPr lang="en-GB" sz="1600" dirty="0"/>
              <a:t> v1.0 system. These figures are based on an episode having 3 images.</a:t>
            </a:r>
          </a:p>
          <a:p>
            <a:endParaRPr lang="en-GB" dirty="0"/>
          </a:p>
        </p:txBody>
      </p:sp>
      <p:pic>
        <p:nvPicPr>
          <p:cNvPr id="5" name="Picture 2"/>
          <p:cNvPicPr>
            <a:picLocks noChangeAspect="1" noChangeArrowheads="1"/>
          </p:cNvPicPr>
          <p:nvPr/>
        </p:nvPicPr>
        <p:blipFill>
          <a:blip r:embed="rId4" cstate="print"/>
          <a:srcRect/>
          <a:stretch>
            <a:fillRect/>
          </a:stretch>
        </p:blipFill>
        <p:spPr bwMode="auto">
          <a:xfrm>
            <a:off x="3143240" y="3714752"/>
            <a:ext cx="2383266" cy="1781178"/>
          </a:xfrm>
          <a:prstGeom prst="rect">
            <a:avLst/>
          </a:prstGeom>
          <a:noFill/>
          <a:ln w="9525">
            <a:noFill/>
            <a:miter lim="800000"/>
            <a:headEnd/>
            <a:tailEnd/>
          </a:ln>
        </p:spPr>
      </p:pic>
      <p:sp>
        <p:nvSpPr>
          <p:cNvPr id="6" name="TextBox 5"/>
          <p:cNvSpPr txBox="1"/>
          <p:nvPr/>
        </p:nvSpPr>
        <p:spPr>
          <a:xfrm>
            <a:off x="3143240" y="1071546"/>
            <a:ext cx="2046170" cy="461665"/>
          </a:xfrm>
          <a:prstGeom prst="rect">
            <a:avLst/>
          </a:prstGeom>
          <a:noFill/>
        </p:spPr>
        <p:txBody>
          <a:bodyPr wrap="square" rtlCol="0">
            <a:spAutoFit/>
          </a:bodyPr>
          <a:lstStyle/>
          <a:p>
            <a:r>
              <a:rPr lang="en-GB" sz="2400" dirty="0" smtClean="0"/>
              <a:t>Throughput</a:t>
            </a:r>
            <a:endParaRPr lang="en-GB" sz="2400" dirty="0"/>
          </a:p>
        </p:txBody>
      </p:sp>
      <p:sp>
        <p:nvSpPr>
          <p:cNvPr id="9" name="Rectangle 8"/>
          <p:cNvSpPr/>
          <p:nvPr/>
        </p:nvSpPr>
        <p:spPr bwMode="auto">
          <a:xfrm>
            <a:off x="1000100" y="4714884"/>
            <a:ext cx="6429420" cy="21431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3" presetClass="exit" presetSubtype="10" fill="hold" nodeType="afterEffect">
                                  <p:stCondLst>
                                    <p:cond delay="1000"/>
                                  </p:stCondLst>
                                  <p:childTnLst>
                                    <p:animEffect transition="out" filter="blinds(horizontal)">
                                      <p:cBhvr>
                                        <p:cTn id="10" dur="3000"/>
                                        <p:tgtEl>
                                          <p:spTgt spid="5"/>
                                        </p:tgtEl>
                                      </p:cBhvr>
                                    </p:animEffect>
                                    <p:set>
                                      <p:cBhvr>
                                        <p:cTn id="11" dur="1" fill="hold">
                                          <p:stCondLst>
                                            <p:cond delay="2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GB" smtClean="0"/>
              <a:t>Contracts</a:t>
            </a:r>
          </a:p>
        </p:txBody>
      </p:sp>
      <p:sp>
        <p:nvSpPr>
          <p:cNvPr id="3" name="Content Placeholder 2"/>
          <p:cNvSpPr>
            <a:spLocks noGrp="1"/>
          </p:cNvSpPr>
          <p:nvPr>
            <p:ph idx="1"/>
          </p:nvPr>
        </p:nvSpPr>
        <p:spPr>
          <a:xfrm>
            <a:off x="357188" y="1981200"/>
            <a:ext cx="8429625" cy="4114800"/>
          </a:xfrm>
        </p:spPr>
        <p:txBody>
          <a:bodyPr/>
          <a:lstStyle/>
          <a:p>
            <a:r>
              <a:rPr lang="en-GB" smtClean="0"/>
              <a:t>Current contracts all signed - </a:t>
            </a:r>
            <a:r>
              <a:rPr lang="en-GB" b="1" smtClean="0"/>
              <a:t>30</a:t>
            </a:r>
            <a:r>
              <a:rPr lang="en-GB" b="1" baseline="30000" smtClean="0"/>
              <a:t>th</a:t>
            </a:r>
            <a:r>
              <a:rPr lang="en-GB" b="1" smtClean="0"/>
              <a:t> March 2011</a:t>
            </a:r>
          </a:p>
          <a:p>
            <a:r>
              <a:rPr lang="en-GB" smtClean="0"/>
              <a:t>Medalytix only for 12 months (until April 2012)</a:t>
            </a:r>
          </a:p>
          <a:p>
            <a:r>
              <a:rPr lang="en-GB" smtClean="0"/>
              <a:t>ATOS for 12 months from </a:t>
            </a:r>
            <a:r>
              <a:rPr lang="en-GB" u="sng" smtClean="0"/>
              <a:t>go-live</a:t>
            </a:r>
            <a:r>
              <a:rPr lang="en-GB" smtClean="0"/>
              <a:t>. (We have yet to accept the hardware as go-live) </a:t>
            </a:r>
          </a:p>
        </p:txBody>
      </p:sp>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GB" smtClean="0"/>
              <a:t>Costs to date </a:t>
            </a:r>
          </a:p>
        </p:txBody>
      </p:sp>
      <p:sp>
        <p:nvSpPr>
          <p:cNvPr id="15363" name="Content Placeholder 2"/>
          <p:cNvSpPr>
            <a:spLocks noGrp="1"/>
          </p:cNvSpPr>
          <p:nvPr>
            <p:ph idx="1"/>
          </p:nvPr>
        </p:nvSpPr>
        <p:spPr/>
        <p:txBody>
          <a:bodyPr/>
          <a:lstStyle/>
          <a:p>
            <a:r>
              <a:rPr lang="en-GB" smtClean="0"/>
              <a:t>Medalytix - </a:t>
            </a:r>
            <a:r>
              <a:rPr lang="en-GB" b="1" smtClean="0"/>
              <a:t>£98,496 </a:t>
            </a:r>
          </a:p>
          <a:p>
            <a:pPr lvl="1"/>
            <a:r>
              <a:rPr lang="en-GB" sz="2400" smtClean="0"/>
              <a:t>Blue Prism licences (x2)                    - £6000 </a:t>
            </a:r>
          </a:p>
          <a:p>
            <a:pPr lvl="1"/>
            <a:r>
              <a:rPr lang="en-GB" sz="2400" smtClean="0"/>
              <a:t>Installation and integration (one-off) - £33,300</a:t>
            </a:r>
          </a:p>
          <a:p>
            <a:pPr lvl="1"/>
            <a:r>
              <a:rPr lang="en-GB" sz="2400" smtClean="0"/>
              <a:t>Support pack (25 days)                      - £20,000</a:t>
            </a:r>
          </a:p>
          <a:p>
            <a:pPr lvl="1"/>
            <a:r>
              <a:rPr lang="en-GB" sz="2400" smtClean="0"/>
              <a:t>Service pack                                       - £18,750</a:t>
            </a:r>
          </a:p>
          <a:p>
            <a:pPr lvl="1"/>
            <a:r>
              <a:rPr lang="en-GB" sz="2400" smtClean="0"/>
              <a:t>Project management (one –off)          - £4,030</a:t>
            </a:r>
          </a:p>
          <a:p>
            <a:pPr lvl="1"/>
            <a:r>
              <a:rPr lang="en-GB" sz="2400" smtClean="0"/>
              <a:t>Vat                                                      - £16,416</a:t>
            </a:r>
          </a:p>
          <a:p>
            <a:pPr lvl="1"/>
            <a:endParaRPr lang="en-GB" sz="2000" smtClean="0"/>
          </a:p>
          <a:p>
            <a:pPr lvl="1"/>
            <a:endParaRPr lang="en-GB" sz="2000" smtClean="0"/>
          </a:p>
        </p:txBody>
      </p:sp>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2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smtClean="0"/>
              <a:t>Costs to date </a:t>
            </a:r>
          </a:p>
        </p:txBody>
      </p:sp>
      <p:sp>
        <p:nvSpPr>
          <p:cNvPr id="16387" name="Content Placeholder 2"/>
          <p:cNvSpPr>
            <a:spLocks noGrp="1"/>
          </p:cNvSpPr>
          <p:nvPr>
            <p:ph idx="1"/>
          </p:nvPr>
        </p:nvSpPr>
        <p:spPr/>
        <p:txBody>
          <a:bodyPr/>
          <a:lstStyle/>
          <a:p>
            <a:r>
              <a:rPr lang="en-GB" smtClean="0"/>
              <a:t>ATOS - </a:t>
            </a:r>
            <a:r>
              <a:rPr lang="en-GB" b="1" smtClean="0"/>
              <a:t>£32,668</a:t>
            </a:r>
          </a:p>
          <a:p>
            <a:r>
              <a:rPr lang="en-GB" sz="2400" smtClean="0"/>
              <a:t>One-off set up                             - £22,000 </a:t>
            </a:r>
          </a:p>
          <a:p>
            <a:pPr lvl="1"/>
            <a:r>
              <a:rPr lang="en-GB" sz="2400" smtClean="0"/>
              <a:t>Plus for 2011/2012                - £10,668</a:t>
            </a:r>
          </a:p>
          <a:p>
            <a:r>
              <a:rPr lang="en-GB" sz="2400" smtClean="0"/>
              <a:t>Extra hardware ???</a:t>
            </a:r>
          </a:p>
          <a:p>
            <a:pPr lvl="1">
              <a:buFontTx/>
              <a:buNone/>
            </a:pPr>
            <a:r>
              <a:rPr lang="en-GB" sz="2400" smtClean="0"/>
              <a:t>                                                   - £4300 per server PA. </a:t>
            </a:r>
          </a:p>
        </p:txBody>
      </p:sp>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20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2000"/>
                                        <p:tgtEl>
                                          <p:spTgt spid="1638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GB" smtClean="0"/>
              <a:t>Costs looking ahead 2012</a:t>
            </a:r>
          </a:p>
        </p:txBody>
      </p:sp>
      <p:sp>
        <p:nvSpPr>
          <p:cNvPr id="17411" name="Content Placeholder 2"/>
          <p:cNvSpPr>
            <a:spLocks noGrp="1"/>
          </p:cNvSpPr>
          <p:nvPr>
            <p:ph idx="1"/>
          </p:nvPr>
        </p:nvSpPr>
        <p:spPr>
          <a:xfrm>
            <a:off x="714375" y="1928813"/>
            <a:ext cx="7772400" cy="4114800"/>
          </a:xfrm>
        </p:spPr>
        <p:txBody>
          <a:bodyPr/>
          <a:lstStyle/>
          <a:p>
            <a:pPr marL="342900" lvl="1" indent="-342900">
              <a:buFontTx/>
              <a:buChar char="•"/>
              <a:defRPr/>
            </a:pPr>
            <a:r>
              <a:rPr lang="en-GB" sz="2400" dirty="0" smtClean="0"/>
              <a:t>ATOS - £20,367 (plus RPI annually) </a:t>
            </a:r>
          </a:p>
          <a:p>
            <a:pPr>
              <a:defRPr/>
            </a:pPr>
            <a:r>
              <a:rPr lang="en-GB" sz="2400" dirty="0" smtClean="0"/>
              <a:t>Medalytix - £134,700</a:t>
            </a:r>
          </a:p>
          <a:p>
            <a:pPr lvl="1">
              <a:defRPr/>
            </a:pPr>
            <a:r>
              <a:rPr lang="en-GB" sz="2400" dirty="0" smtClean="0"/>
              <a:t>Licence fee for BP - £6000 </a:t>
            </a:r>
          </a:p>
          <a:p>
            <a:pPr lvl="1">
              <a:defRPr/>
            </a:pPr>
            <a:r>
              <a:rPr lang="en-GB" sz="2400" dirty="0" smtClean="0"/>
              <a:t>Remote support      - £750 per day @ </a:t>
            </a:r>
            <a:r>
              <a:rPr lang="en-GB" sz="2400" u="sng" dirty="0" smtClean="0"/>
              <a:t>67 days</a:t>
            </a:r>
          </a:p>
          <a:p>
            <a:pPr lvl="1">
              <a:defRPr/>
            </a:pPr>
            <a:r>
              <a:rPr lang="en-GB" sz="2400" dirty="0" smtClean="0"/>
              <a:t>Service &amp; Dev        - £750 per day @ </a:t>
            </a:r>
            <a:r>
              <a:rPr lang="en-GB" sz="2400" u="sng" dirty="0" smtClean="0"/>
              <a:t>75 days</a:t>
            </a:r>
          </a:p>
          <a:p>
            <a:pPr lvl="1">
              <a:defRPr/>
            </a:pPr>
            <a:r>
              <a:rPr lang="en-GB" sz="2400" dirty="0" smtClean="0"/>
              <a:t>Total                       -  £112,250 </a:t>
            </a:r>
          </a:p>
          <a:p>
            <a:pPr lvl="1">
              <a:defRPr/>
            </a:pPr>
            <a:r>
              <a:rPr lang="en-GB" sz="2400" dirty="0" smtClean="0"/>
              <a:t>Vat                          -  £22,450</a:t>
            </a:r>
          </a:p>
          <a:p>
            <a:pPr>
              <a:defRPr/>
            </a:pPr>
            <a:r>
              <a:rPr lang="en-GB" dirty="0" smtClean="0"/>
              <a:t>Auto-grader total - </a:t>
            </a:r>
            <a:r>
              <a:rPr lang="en-GB" u="sng" dirty="0" smtClean="0"/>
              <a:t>£155,067</a:t>
            </a:r>
          </a:p>
        </p:txBody>
      </p:sp>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20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20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fade">
                                      <p:cBhvr>
                                        <p:cTn id="42"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GB" smtClean="0"/>
              <a:t>Costs looking ahead 2012</a:t>
            </a:r>
          </a:p>
        </p:txBody>
      </p:sp>
      <p:sp>
        <p:nvSpPr>
          <p:cNvPr id="3" name="Content Placeholder 2"/>
          <p:cNvSpPr>
            <a:spLocks noGrp="1"/>
          </p:cNvSpPr>
          <p:nvPr>
            <p:ph idx="1"/>
          </p:nvPr>
        </p:nvSpPr>
        <p:spPr/>
        <p:txBody>
          <a:bodyPr/>
          <a:lstStyle/>
          <a:p>
            <a:r>
              <a:rPr lang="en-GB" smtClean="0"/>
              <a:t>Auto-grader costs would be top sliced from participating Health Boards by NSD.</a:t>
            </a:r>
          </a:p>
          <a:p>
            <a:r>
              <a:rPr lang="en-GB" smtClean="0"/>
              <a:t>Pro-rata based on L1 grading carried out??</a:t>
            </a:r>
          </a:p>
          <a:p>
            <a:r>
              <a:rPr lang="en-GB" smtClean="0"/>
              <a:t>The more L1 auto-grading we do the cheaper it gets as the costs are essentially fixed. </a:t>
            </a:r>
          </a:p>
          <a:p>
            <a:r>
              <a:rPr lang="en-GB" smtClean="0"/>
              <a:t>Collaborative need to decide by </a:t>
            </a:r>
            <a:r>
              <a:rPr lang="en-GB" u="sng" smtClean="0"/>
              <a:t>April 2012</a:t>
            </a:r>
          </a:p>
          <a:p>
            <a:pPr>
              <a:buFontTx/>
              <a:buNone/>
            </a:pPr>
            <a:endParaRPr lang="en-GB" smtClean="0"/>
          </a:p>
        </p:txBody>
      </p:sp>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28794" y="571480"/>
            <a:ext cx="6858000" cy="1143000"/>
          </a:xfrm>
        </p:spPr>
        <p:txBody>
          <a:bodyPr/>
          <a:lstStyle/>
          <a:p>
            <a:r>
              <a:rPr lang="en-GB" dirty="0" smtClean="0"/>
              <a:t>Future Developments</a:t>
            </a:r>
          </a:p>
        </p:txBody>
      </p:sp>
      <p:sp>
        <p:nvSpPr>
          <p:cNvPr id="4" name="Footer Placeholder 3"/>
          <p:cNvSpPr>
            <a:spLocks noGrp="1"/>
          </p:cNvSpPr>
          <p:nvPr>
            <p:ph type="ftr" sz="quarter" idx="11"/>
          </p:nvPr>
        </p:nvSpPr>
        <p:spPr>
          <a:xfrm>
            <a:off x="2643174" y="6248400"/>
            <a:ext cx="3786214" cy="457200"/>
          </a:xfrm>
        </p:spPr>
        <p:txBody>
          <a:bodyPr/>
          <a:lstStyle/>
          <a:p>
            <a:pPr>
              <a:defRPr/>
            </a:pPr>
            <a:r>
              <a:rPr lang="en-GB" dirty="0"/>
              <a:t>DRS National Conference 9th November 2011</a:t>
            </a:r>
          </a:p>
        </p:txBody>
      </p:sp>
      <p:pic>
        <p:nvPicPr>
          <p:cNvPr id="12292" name="Picture 2"/>
          <p:cNvPicPr>
            <a:picLocks noGrp="1" noChangeAspect="1" noChangeArrowheads="1"/>
          </p:cNvPicPr>
          <p:nvPr>
            <p:ph idx="1"/>
          </p:nvPr>
        </p:nvPicPr>
        <p:blipFill>
          <a:blip r:embed="rId3" cstate="print"/>
          <a:srcRect/>
          <a:stretch>
            <a:fillRect/>
          </a:stretch>
        </p:blipFill>
        <p:spPr>
          <a:xfrm>
            <a:off x="2876550" y="2105025"/>
            <a:ext cx="3390900" cy="3867150"/>
          </a:xfrm>
          <a:noFill/>
        </p:spPr>
      </p:pic>
      <p:pic>
        <p:nvPicPr>
          <p:cNvPr id="5" name="Picture 3"/>
          <p:cNvPicPr>
            <a:picLocks noChangeAspect="1" noChangeArrowheads="1"/>
          </p:cNvPicPr>
          <p:nvPr/>
        </p:nvPicPr>
        <p:blipFill>
          <a:blip r:embed="rId4" cstate="print"/>
          <a:srcRect/>
          <a:stretch>
            <a:fillRect/>
          </a:stretch>
        </p:blipFill>
        <p:spPr bwMode="auto">
          <a:xfrm>
            <a:off x="857224" y="2071678"/>
            <a:ext cx="1409700" cy="7239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929454" y="2143116"/>
            <a:ext cx="1143008" cy="16213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6572264" y="5429264"/>
            <a:ext cx="1876430" cy="81517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cstate="print"/>
          <a:srcRect/>
          <a:stretch>
            <a:fillRect/>
          </a:stretch>
        </p:blipFill>
        <p:spPr bwMode="auto">
          <a:xfrm>
            <a:off x="7215206" y="4214818"/>
            <a:ext cx="609600" cy="8096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cstate="print"/>
          <a:srcRect/>
          <a:stretch>
            <a:fillRect/>
          </a:stretch>
        </p:blipFill>
        <p:spPr bwMode="auto">
          <a:xfrm>
            <a:off x="1000100" y="5429264"/>
            <a:ext cx="847725" cy="857256"/>
          </a:xfrm>
          <a:prstGeom prst="rect">
            <a:avLst/>
          </a:prstGeom>
          <a:noFill/>
          <a:ln w="9525">
            <a:noFill/>
            <a:miter lim="800000"/>
            <a:headEnd/>
            <a:tailEnd/>
          </a:ln>
          <a:effectLst/>
        </p:spPr>
      </p:pic>
      <p:sp>
        <p:nvSpPr>
          <p:cNvPr id="12" name="Rectangle 11"/>
          <p:cNvSpPr/>
          <p:nvPr/>
        </p:nvSpPr>
        <p:spPr>
          <a:xfrm>
            <a:off x="1000100" y="5357826"/>
            <a:ext cx="857256"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a:rPr>
              <a:t>?</a:t>
            </a:r>
            <a:endParaRPr lang="en-US"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7000892" y="2143116"/>
            <a:ext cx="714380" cy="1862048"/>
          </a:xfrm>
          <a:prstGeom prst="rect">
            <a:avLst/>
          </a:prstGeom>
        </p:spPr>
        <p:txBody>
          <a:bodyPr wrap="square">
            <a:spAutoFit/>
          </a:bodyPr>
          <a:lstStyle/>
          <a:p>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a:rPr>
              <a:t></a:t>
            </a:r>
            <a:endParaRPr lang="en-GB" sz="11500" dirty="0"/>
          </a:p>
        </p:txBody>
      </p:sp>
      <p:sp>
        <p:nvSpPr>
          <p:cNvPr id="15" name="Rectangle 14"/>
          <p:cNvSpPr/>
          <p:nvPr/>
        </p:nvSpPr>
        <p:spPr>
          <a:xfrm>
            <a:off x="1000100" y="1714488"/>
            <a:ext cx="902811" cy="1446550"/>
          </a:xfrm>
          <a:prstGeom prst="rect">
            <a:avLst/>
          </a:prstGeom>
        </p:spPr>
        <p:txBody>
          <a:bodyPr wrap="none">
            <a:spAutoFit/>
          </a:bodyPr>
          <a:lstStyle/>
          <a:p>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a:rPr>
              <a:t></a:t>
            </a:r>
            <a:endParaRPr lang="en-GB" sz="8800" dirty="0"/>
          </a:p>
        </p:txBody>
      </p:sp>
      <p:sp>
        <p:nvSpPr>
          <p:cNvPr id="16" name="Rectangle 15"/>
          <p:cNvSpPr/>
          <p:nvPr/>
        </p:nvSpPr>
        <p:spPr>
          <a:xfrm>
            <a:off x="7143768" y="4071942"/>
            <a:ext cx="654346" cy="1015663"/>
          </a:xfrm>
          <a:prstGeom prst="rect">
            <a:avLst/>
          </a:prstGeom>
        </p:spPr>
        <p:txBody>
          <a:bodyPr wrap="none">
            <a:spAutoFit/>
          </a:bodyPr>
          <a:lstStyle/>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a:rPr>
              <a:t>?</a:t>
            </a:r>
          </a:p>
        </p:txBody>
      </p:sp>
      <p:sp>
        <p:nvSpPr>
          <p:cNvPr id="17" name="Rectangle 16"/>
          <p:cNvSpPr/>
          <p:nvPr/>
        </p:nvSpPr>
        <p:spPr>
          <a:xfrm>
            <a:off x="7143768" y="5286388"/>
            <a:ext cx="654346" cy="1015663"/>
          </a:xfrm>
          <a:prstGeom prst="rect">
            <a:avLst/>
          </a:prstGeom>
        </p:spPr>
        <p:txBody>
          <a:bodyPr wrap="none">
            <a:spAutoFit/>
          </a:bodyPr>
          <a:lstStyle/>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a:rPr>
              <a:t>?</a:t>
            </a:r>
          </a:p>
        </p:txBody>
      </p:sp>
      <p:pic>
        <p:nvPicPr>
          <p:cNvPr id="1031" name="Picture 7"/>
          <p:cNvPicPr>
            <a:picLocks noChangeAspect="1" noChangeArrowheads="1"/>
          </p:cNvPicPr>
          <p:nvPr/>
        </p:nvPicPr>
        <p:blipFill>
          <a:blip r:embed="rId9" cstate="print"/>
          <a:srcRect/>
          <a:stretch>
            <a:fillRect/>
          </a:stretch>
        </p:blipFill>
        <p:spPr bwMode="auto">
          <a:xfrm>
            <a:off x="1000101" y="3663458"/>
            <a:ext cx="857256" cy="1055084"/>
          </a:xfrm>
          <a:prstGeom prst="rect">
            <a:avLst/>
          </a:prstGeom>
          <a:noFill/>
          <a:ln w="9525">
            <a:noFill/>
            <a:miter lim="800000"/>
            <a:headEnd/>
            <a:tailEnd/>
          </a:ln>
          <a:effectLst/>
        </p:spPr>
      </p:pic>
      <p:sp>
        <p:nvSpPr>
          <p:cNvPr id="19" name="Rectangle 18"/>
          <p:cNvSpPr/>
          <p:nvPr/>
        </p:nvSpPr>
        <p:spPr>
          <a:xfrm>
            <a:off x="1000100" y="3643314"/>
            <a:ext cx="857256"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a:rPr>
              <a:t>?</a:t>
            </a:r>
            <a:endParaRPr lang="en-US"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dissolve">
                                      <p:cBhvr>
                                        <p:cTn id="25" dur="500"/>
                                        <p:tgtEl>
                                          <p:spTgt spid="1028"/>
                                        </p:tgtEl>
                                      </p:cBhvr>
                                    </p:animEffect>
                                  </p:childTnLst>
                                </p:cTn>
                              </p:par>
                              <p:par>
                                <p:cTn id="26" presetID="9"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ssolve">
                                      <p:cBhvr>
                                        <p:cTn id="28" dur="500"/>
                                        <p:tgtEl>
                                          <p:spTgt spid="1027"/>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1000"/>
                                        <p:tgtEl>
                                          <p:spTgt spid="16"/>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dissolve">
                                      <p:cBhvr>
                                        <p:cTn id="41" dur="500"/>
                                        <p:tgtEl>
                                          <p:spTgt spid="1031"/>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dissolve">
                                      <p:cBhvr>
                                        <p:cTn id="50" dur="500"/>
                                        <p:tgtEl>
                                          <p:spTgt spid="1029"/>
                                        </p:tgtEl>
                                      </p:cBhvr>
                                    </p:animEffect>
                                  </p:childTnLst>
                                </p:cTn>
                              </p:par>
                            </p:childTnLst>
                          </p:cTn>
                        </p:par>
                        <p:par>
                          <p:cTn id="51" fill="hold">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292"/>
                                        </p:tgtEl>
                                        <p:attrNameLst>
                                          <p:attrName>style.visibility</p:attrName>
                                        </p:attrNameLst>
                                      </p:cBhvr>
                                      <p:to>
                                        <p:strVal val="visible"/>
                                      </p:to>
                                    </p:set>
                                    <p:anim calcmode="lin" valueType="num">
                                      <p:cBhvr additive="base">
                                        <p:cTn id="59" dur="500" fill="hold"/>
                                        <p:tgtEl>
                                          <p:spTgt spid="12292"/>
                                        </p:tgtEl>
                                        <p:attrNameLst>
                                          <p:attrName>ppt_x</p:attrName>
                                        </p:attrNameLst>
                                      </p:cBhvr>
                                      <p:tavLst>
                                        <p:tav tm="0">
                                          <p:val>
                                            <p:strVal val="#ppt_x"/>
                                          </p:val>
                                        </p:tav>
                                        <p:tav tm="100000">
                                          <p:val>
                                            <p:strVal val="#ppt_x"/>
                                          </p:val>
                                        </p:tav>
                                      </p:tavLst>
                                    </p:anim>
                                    <p:anim calcmode="lin" valueType="num">
                                      <p:cBhvr additive="base">
                                        <p:cTn id="60"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xfrm>
            <a:off x="2786050" y="6248400"/>
            <a:ext cx="3714776" cy="457200"/>
          </a:xfrm>
        </p:spPr>
        <p:txBody>
          <a:bodyPr/>
          <a:lstStyle/>
          <a:p>
            <a:pPr fontAlgn="base">
              <a:spcBef>
                <a:spcPct val="0"/>
              </a:spcBef>
              <a:spcAft>
                <a:spcPct val="0"/>
              </a:spcAft>
              <a:defRPr/>
            </a:pPr>
            <a:r>
              <a:rPr lang="en-GB" dirty="0"/>
              <a:t>DRS National Conference 9th November 2011</a:t>
            </a:r>
          </a:p>
        </p:txBody>
      </p:sp>
      <p:sp>
        <p:nvSpPr>
          <p:cNvPr id="4099" name="TextBox 4"/>
          <p:cNvSpPr txBox="1">
            <a:spLocks noChangeArrowheads="1"/>
          </p:cNvSpPr>
          <p:nvPr/>
        </p:nvSpPr>
        <p:spPr bwMode="auto">
          <a:xfrm>
            <a:off x="3286125" y="1143000"/>
            <a:ext cx="2071688" cy="830263"/>
          </a:xfrm>
          <a:prstGeom prst="rect">
            <a:avLst/>
          </a:prstGeom>
          <a:noFill/>
          <a:ln w="9525">
            <a:noFill/>
            <a:miter lim="800000"/>
            <a:headEnd/>
            <a:tailEnd/>
          </a:ln>
        </p:spPr>
        <p:txBody>
          <a:bodyPr>
            <a:spAutoFit/>
          </a:bodyPr>
          <a:lstStyle/>
          <a:p>
            <a:r>
              <a:rPr lang="en-GB" sz="4800" dirty="0">
                <a:latin typeface="Times New Roman" pitchFamily="18" charset="0"/>
              </a:rPr>
              <a:t>Topics</a:t>
            </a:r>
          </a:p>
        </p:txBody>
      </p:sp>
      <p:sp>
        <p:nvSpPr>
          <p:cNvPr id="4100" name="TextBox 5"/>
          <p:cNvSpPr txBox="1">
            <a:spLocks noChangeArrowheads="1"/>
          </p:cNvSpPr>
          <p:nvPr/>
        </p:nvSpPr>
        <p:spPr bwMode="auto">
          <a:xfrm>
            <a:off x="2643188" y="2714625"/>
            <a:ext cx="4357687" cy="2677656"/>
          </a:xfrm>
          <a:prstGeom prst="rect">
            <a:avLst/>
          </a:prstGeom>
          <a:noFill/>
          <a:ln w="9525">
            <a:noFill/>
            <a:miter lim="800000"/>
            <a:headEnd/>
            <a:tailEnd/>
          </a:ln>
        </p:spPr>
        <p:txBody>
          <a:bodyPr>
            <a:spAutoFit/>
          </a:bodyPr>
          <a:lstStyle/>
          <a:p>
            <a:pPr>
              <a:buFontTx/>
              <a:buBlip>
                <a:blip r:embed="rId3"/>
              </a:buBlip>
            </a:pPr>
            <a:r>
              <a:rPr lang="en-GB" sz="2800" dirty="0">
                <a:latin typeface="Times New Roman" pitchFamily="18" charset="0"/>
              </a:rPr>
              <a:t>  </a:t>
            </a:r>
            <a:r>
              <a:rPr lang="en-GB" sz="2800" dirty="0" smtClean="0">
                <a:latin typeface="Times New Roman" pitchFamily="18" charset="0"/>
              </a:rPr>
              <a:t>Implementation Options</a:t>
            </a:r>
            <a:endParaRPr lang="en-GB" sz="2800" dirty="0">
              <a:latin typeface="Times New Roman" pitchFamily="18" charset="0"/>
            </a:endParaRPr>
          </a:p>
          <a:p>
            <a:pPr>
              <a:buFontTx/>
              <a:buBlip>
                <a:blip r:embed="rId3"/>
              </a:buBlip>
            </a:pPr>
            <a:r>
              <a:rPr lang="en-GB" sz="2800" dirty="0">
                <a:latin typeface="Times New Roman" pitchFamily="18" charset="0"/>
              </a:rPr>
              <a:t>  Architecture</a:t>
            </a:r>
          </a:p>
          <a:p>
            <a:pPr>
              <a:buFontTx/>
              <a:buBlip>
                <a:blip r:embed="rId3"/>
              </a:buBlip>
            </a:pPr>
            <a:r>
              <a:rPr lang="en-GB" sz="2800" dirty="0">
                <a:latin typeface="Times New Roman" pitchFamily="18" charset="0"/>
              </a:rPr>
              <a:t>  </a:t>
            </a:r>
            <a:r>
              <a:rPr lang="en-GB" sz="2800" dirty="0" err="1">
                <a:latin typeface="Times New Roman" pitchFamily="18" charset="0"/>
              </a:rPr>
              <a:t>Autograding</a:t>
            </a:r>
            <a:r>
              <a:rPr lang="en-GB" sz="2800" dirty="0">
                <a:latin typeface="Times New Roman" pitchFamily="18" charset="0"/>
              </a:rPr>
              <a:t> Process</a:t>
            </a:r>
          </a:p>
          <a:p>
            <a:pPr>
              <a:buFontTx/>
              <a:buBlip>
                <a:blip r:embed="rId3"/>
              </a:buBlip>
            </a:pPr>
            <a:r>
              <a:rPr lang="en-GB" sz="2800" dirty="0">
                <a:latin typeface="Times New Roman" pitchFamily="18" charset="0"/>
              </a:rPr>
              <a:t>  </a:t>
            </a:r>
            <a:r>
              <a:rPr lang="en-GB" sz="2800" dirty="0" smtClean="0">
                <a:latin typeface="Times New Roman" pitchFamily="18" charset="0"/>
              </a:rPr>
              <a:t>Performance</a:t>
            </a:r>
          </a:p>
          <a:p>
            <a:pPr>
              <a:buFontTx/>
              <a:buBlip>
                <a:blip r:embed="rId3"/>
              </a:buBlip>
            </a:pPr>
            <a:r>
              <a:rPr lang="en-GB" sz="2800" dirty="0" smtClean="0">
                <a:latin typeface="Times New Roman" pitchFamily="18" charset="0"/>
              </a:rPr>
              <a:t>  Contract &amp; Costs</a:t>
            </a:r>
            <a:endParaRPr lang="en-GB" sz="2800" dirty="0">
              <a:latin typeface="Times New Roman" pitchFamily="18" charset="0"/>
            </a:endParaRPr>
          </a:p>
          <a:p>
            <a:pPr>
              <a:buFontTx/>
              <a:buBlip>
                <a:blip r:embed="rId3"/>
              </a:buBlip>
            </a:pPr>
            <a:r>
              <a:rPr lang="en-GB" sz="2800" dirty="0">
                <a:latin typeface="Times New Roman" pitchFamily="18" charset="0"/>
              </a:rPr>
              <a:t>  Future Developments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14612" y="6248400"/>
            <a:ext cx="3786214" cy="457200"/>
          </a:xfrm>
        </p:spPr>
        <p:txBody>
          <a:bodyPr/>
          <a:lstStyle/>
          <a:p>
            <a:pPr>
              <a:defRPr/>
            </a:pPr>
            <a:r>
              <a:rPr lang="en-GB" dirty="0" smtClean="0"/>
              <a:t>DRS National Conference 9th November 2011</a:t>
            </a:r>
            <a:endParaRPr lang="en-GB" dirty="0"/>
          </a:p>
        </p:txBody>
      </p:sp>
      <p:pic>
        <p:nvPicPr>
          <p:cNvPr id="5123" name="Picture 3"/>
          <p:cNvPicPr>
            <a:picLocks noChangeAspect="1" noChangeArrowheads="1"/>
          </p:cNvPicPr>
          <p:nvPr/>
        </p:nvPicPr>
        <p:blipFill>
          <a:blip r:embed="rId3" cstate="print"/>
          <a:srcRect/>
          <a:stretch>
            <a:fillRect/>
          </a:stretch>
        </p:blipFill>
        <p:spPr bwMode="auto">
          <a:xfrm>
            <a:off x="2857500" y="2143125"/>
            <a:ext cx="3500438" cy="3411538"/>
          </a:xfrm>
          <a:prstGeom prst="rect">
            <a:avLst/>
          </a:prstGeom>
          <a:noFill/>
          <a:ln w="9525">
            <a:noFill/>
            <a:miter lim="800000"/>
            <a:headEnd/>
            <a:tailEnd/>
          </a:ln>
        </p:spPr>
      </p:pic>
      <p:sp>
        <p:nvSpPr>
          <p:cNvPr id="5124" name="TextBox 6"/>
          <p:cNvSpPr txBox="1">
            <a:spLocks noChangeArrowheads="1"/>
          </p:cNvSpPr>
          <p:nvPr/>
        </p:nvSpPr>
        <p:spPr bwMode="auto">
          <a:xfrm>
            <a:off x="2643174" y="1214422"/>
            <a:ext cx="4344459" cy="461665"/>
          </a:xfrm>
          <a:prstGeom prst="rect">
            <a:avLst/>
          </a:prstGeom>
          <a:noFill/>
          <a:ln w="9525">
            <a:noFill/>
            <a:miter lim="800000"/>
            <a:headEnd/>
            <a:tailEnd/>
          </a:ln>
        </p:spPr>
        <p:txBody>
          <a:bodyPr wrap="none">
            <a:spAutoFit/>
          </a:bodyPr>
          <a:lstStyle/>
          <a:p>
            <a:r>
              <a:rPr lang="en-GB" sz="2400" dirty="0"/>
              <a:t>Distributed at Grading Centres</a:t>
            </a:r>
          </a:p>
        </p:txBody>
      </p:sp>
      <p:pic>
        <p:nvPicPr>
          <p:cNvPr id="5125" name="Picture 4"/>
          <p:cNvPicPr>
            <a:picLocks noChangeAspect="1" noChangeArrowheads="1"/>
          </p:cNvPicPr>
          <p:nvPr/>
        </p:nvPicPr>
        <p:blipFill>
          <a:blip r:embed="rId4" cstate="print"/>
          <a:srcRect/>
          <a:stretch>
            <a:fillRect/>
          </a:stretch>
        </p:blipFill>
        <p:spPr bwMode="auto">
          <a:xfrm>
            <a:off x="3357554" y="2928934"/>
            <a:ext cx="2550230" cy="18367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43174" y="6248400"/>
            <a:ext cx="3786214" cy="457200"/>
          </a:xfrm>
        </p:spPr>
        <p:txBody>
          <a:bodyPr/>
          <a:lstStyle/>
          <a:p>
            <a:pPr>
              <a:defRPr/>
            </a:pPr>
            <a:r>
              <a:rPr lang="en-GB" dirty="0" smtClean="0"/>
              <a:t>DRS National Conference 9th November 2011</a:t>
            </a:r>
            <a:endParaRPr lang="en-GB" dirty="0"/>
          </a:p>
        </p:txBody>
      </p:sp>
      <p:pic>
        <p:nvPicPr>
          <p:cNvPr id="6147" name="Picture 2"/>
          <p:cNvPicPr>
            <a:picLocks noChangeAspect="1" noChangeArrowheads="1"/>
          </p:cNvPicPr>
          <p:nvPr/>
        </p:nvPicPr>
        <p:blipFill>
          <a:blip r:embed="rId3" cstate="print"/>
          <a:srcRect/>
          <a:stretch>
            <a:fillRect/>
          </a:stretch>
        </p:blipFill>
        <p:spPr bwMode="auto">
          <a:xfrm>
            <a:off x="2071688" y="1560513"/>
            <a:ext cx="4714875" cy="4602162"/>
          </a:xfrm>
          <a:prstGeom prst="rect">
            <a:avLst/>
          </a:prstGeom>
          <a:noFill/>
          <a:ln w="9525">
            <a:noFill/>
            <a:miter lim="800000"/>
            <a:headEnd/>
            <a:tailEnd/>
          </a:ln>
        </p:spPr>
      </p:pic>
      <p:cxnSp>
        <p:nvCxnSpPr>
          <p:cNvPr id="7" name="Straight Arrow Connector 6"/>
          <p:cNvCxnSpPr/>
          <p:nvPr/>
        </p:nvCxnSpPr>
        <p:spPr bwMode="auto">
          <a:xfrm flipV="1">
            <a:off x="4714875" y="3000375"/>
            <a:ext cx="714375" cy="7143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bwMode="auto">
          <a:xfrm rot="16200000" flipH="1">
            <a:off x="4464844" y="3321844"/>
            <a:ext cx="428625" cy="2143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rot="16200000" flipH="1">
            <a:off x="4464844" y="3393282"/>
            <a:ext cx="857250" cy="50006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rot="16200000" flipH="1">
            <a:off x="4071938" y="3643313"/>
            <a:ext cx="1143000" cy="2857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rot="5400000">
            <a:off x="3641726" y="4000500"/>
            <a:ext cx="1573212" cy="158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bwMode="auto">
          <a:xfrm rot="5400000">
            <a:off x="3010694" y="3990182"/>
            <a:ext cx="1836737" cy="2857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bwMode="auto">
          <a:xfrm rot="5400000">
            <a:off x="3448844" y="3694907"/>
            <a:ext cx="1246187" cy="2857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bwMode="auto">
          <a:xfrm rot="5400000">
            <a:off x="3824288" y="3533775"/>
            <a:ext cx="857250" cy="21907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156" name="TextBox 62"/>
          <p:cNvSpPr txBox="1">
            <a:spLocks noChangeArrowheads="1"/>
          </p:cNvSpPr>
          <p:nvPr/>
        </p:nvSpPr>
        <p:spPr bwMode="auto">
          <a:xfrm>
            <a:off x="2571736" y="857232"/>
            <a:ext cx="3900427" cy="461665"/>
          </a:xfrm>
          <a:prstGeom prst="rect">
            <a:avLst/>
          </a:prstGeom>
          <a:noFill/>
          <a:ln w="9525">
            <a:noFill/>
            <a:miter lim="800000"/>
            <a:headEnd/>
            <a:tailEnd/>
          </a:ln>
        </p:spPr>
        <p:txBody>
          <a:bodyPr wrap="none">
            <a:spAutoFit/>
          </a:bodyPr>
          <a:lstStyle/>
          <a:p>
            <a:r>
              <a:rPr lang="en-GB" sz="2400" dirty="0"/>
              <a:t>Hosted from NHS Highland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10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357422" y="6248400"/>
            <a:ext cx="4286280" cy="457200"/>
          </a:xfrm>
        </p:spPr>
        <p:txBody>
          <a:bodyPr/>
          <a:lstStyle/>
          <a:p>
            <a:pPr>
              <a:defRPr/>
            </a:pPr>
            <a:r>
              <a:rPr lang="en-GB" dirty="0" smtClean="0"/>
              <a:t>DRS National Conference 9th November 2011</a:t>
            </a:r>
            <a:endParaRPr lang="en-GB" dirty="0"/>
          </a:p>
        </p:txBody>
      </p:sp>
      <p:pic>
        <p:nvPicPr>
          <p:cNvPr id="7171" name="Picture 2"/>
          <p:cNvPicPr>
            <a:picLocks noChangeAspect="1" noChangeArrowheads="1"/>
          </p:cNvPicPr>
          <p:nvPr/>
        </p:nvPicPr>
        <p:blipFill>
          <a:blip r:embed="rId3" cstate="print"/>
          <a:srcRect/>
          <a:stretch>
            <a:fillRect/>
          </a:stretch>
        </p:blipFill>
        <p:spPr bwMode="auto">
          <a:xfrm>
            <a:off x="2436343" y="1647213"/>
            <a:ext cx="4135921" cy="3996365"/>
          </a:xfrm>
          <a:prstGeom prst="rect">
            <a:avLst/>
          </a:prstGeom>
          <a:noFill/>
          <a:ln w="9525">
            <a:noFill/>
            <a:miter lim="800000"/>
            <a:headEnd/>
            <a:tailEnd/>
          </a:ln>
        </p:spPr>
      </p:pic>
      <p:cxnSp>
        <p:nvCxnSpPr>
          <p:cNvPr id="11" name="Straight Arrow Connector 10"/>
          <p:cNvCxnSpPr/>
          <p:nvPr/>
        </p:nvCxnSpPr>
        <p:spPr bwMode="auto">
          <a:xfrm rot="5400000" flipH="1" flipV="1">
            <a:off x="4536281" y="3178969"/>
            <a:ext cx="1214438" cy="8572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bwMode="auto">
          <a:xfrm rot="5400000" flipH="1" flipV="1">
            <a:off x="4500562" y="3857626"/>
            <a:ext cx="500063" cy="2143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flipV="1">
            <a:off x="4714875" y="4071938"/>
            <a:ext cx="428625" cy="2143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a:off x="4714875" y="4357688"/>
            <a:ext cx="142875" cy="158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bwMode="auto">
          <a:xfrm rot="5400000">
            <a:off x="4500563" y="4429125"/>
            <a:ext cx="214312" cy="714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rot="10800000">
            <a:off x="4286250" y="4000500"/>
            <a:ext cx="285750" cy="2143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bwMode="auto">
          <a:xfrm rot="10800000" flipV="1">
            <a:off x="4143375" y="4286250"/>
            <a:ext cx="428625" cy="714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bwMode="auto">
          <a:xfrm rot="10800000" flipV="1">
            <a:off x="4000500" y="4357688"/>
            <a:ext cx="571500" cy="50006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pic>
        <p:nvPicPr>
          <p:cNvPr id="7180" name="Picture 3"/>
          <p:cNvPicPr>
            <a:picLocks noChangeAspect="1" noChangeArrowheads="1"/>
          </p:cNvPicPr>
          <p:nvPr/>
        </p:nvPicPr>
        <p:blipFill>
          <a:blip r:embed="rId4" cstate="print"/>
          <a:srcRect/>
          <a:stretch>
            <a:fillRect/>
          </a:stretch>
        </p:blipFill>
        <p:spPr bwMode="auto">
          <a:xfrm>
            <a:off x="5786446" y="4143380"/>
            <a:ext cx="714380" cy="428625"/>
          </a:xfrm>
          <a:prstGeom prst="rect">
            <a:avLst/>
          </a:prstGeom>
          <a:noFill/>
          <a:ln w="9525">
            <a:noFill/>
            <a:miter lim="800000"/>
            <a:headEnd/>
            <a:tailEnd/>
          </a:ln>
        </p:spPr>
      </p:pic>
      <p:sp>
        <p:nvSpPr>
          <p:cNvPr id="7181" name="Right Arrow 35"/>
          <p:cNvSpPr>
            <a:spLocks noChangeArrowheads="1"/>
          </p:cNvSpPr>
          <p:nvPr/>
        </p:nvSpPr>
        <p:spPr bwMode="auto">
          <a:xfrm>
            <a:off x="4714875" y="4214813"/>
            <a:ext cx="1071571" cy="285750"/>
          </a:xfrm>
          <a:prstGeom prst="rightArrow">
            <a:avLst>
              <a:gd name="adj1" fmla="val 50000"/>
              <a:gd name="adj2" fmla="val 49997"/>
            </a:avLst>
          </a:prstGeom>
          <a:solidFill>
            <a:srgbClr val="002060"/>
          </a:solidFill>
          <a:ln w="9525" algn="ctr">
            <a:noFill/>
            <a:round/>
            <a:headEnd/>
            <a:tailEnd/>
          </a:ln>
        </p:spPr>
        <p:txBody>
          <a:bodyPr/>
          <a:lstStyle/>
          <a:p>
            <a:pPr eaLnBrk="0" hangingPunct="0"/>
            <a:endParaRPr lang="en-GB" sz="2400">
              <a:latin typeface="Times" pitchFamily="18" charset="0"/>
            </a:endParaRPr>
          </a:p>
        </p:txBody>
      </p:sp>
      <p:sp>
        <p:nvSpPr>
          <p:cNvPr id="14" name="TextBox 62"/>
          <p:cNvSpPr txBox="1">
            <a:spLocks noChangeArrowheads="1"/>
          </p:cNvSpPr>
          <p:nvPr/>
        </p:nvSpPr>
        <p:spPr bwMode="auto">
          <a:xfrm>
            <a:off x="2928926" y="1000108"/>
            <a:ext cx="3272676" cy="523220"/>
          </a:xfrm>
          <a:prstGeom prst="rect">
            <a:avLst/>
          </a:prstGeom>
          <a:noFill/>
          <a:ln w="9525">
            <a:noFill/>
            <a:miter lim="800000"/>
            <a:headEnd/>
            <a:tailEnd/>
          </a:ln>
        </p:spPr>
        <p:txBody>
          <a:bodyPr wrap="square">
            <a:spAutoFit/>
          </a:bodyPr>
          <a:lstStyle/>
          <a:p>
            <a:r>
              <a:rPr lang="en-GB" sz="2800" dirty="0" smtClean="0"/>
              <a:t>Centrally Hosted</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10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par>
                          <p:cTn id="26" fill="hold">
                            <p:stCondLst>
                              <p:cond delay="1000"/>
                            </p:stCondLst>
                            <p:childTnLst>
                              <p:par>
                                <p:cTn id="27" presetID="12" presetClass="entr" presetSubtype="4" fill="hold" grpId="1" nodeType="afterEffect">
                                  <p:stCondLst>
                                    <p:cond delay="0"/>
                                  </p:stCondLst>
                                  <p:childTnLst>
                                    <p:set>
                                      <p:cBhvr>
                                        <p:cTn id="28" dur="1" fill="hold">
                                          <p:stCondLst>
                                            <p:cond delay="0"/>
                                          </p:stCondLst>
                                        </p:cTn>
                                        <p:tgtEl>
                                          <p:spTgt spid="7181"/>
                                        </p:tgtEl>
                                        <p:attrNameLst>
                                          <p:attrName>style.visibility</p:attrName>
                                        </p:attrNameLst>
                                      </p:cBhvr>
                                      <p:to>
                                        <p:strVal val="visible"/>
                                      </p:to>
                                    </p:set>
                                    <p:animEffect transition="in" filter="slide(fromBottom)">
                                      <p:cBhvr>
                                        <p:cTn id="29" dur="500"/>
                                        <p:tgtEl>
                                          <p:spTgt spid="7181"/>
                                        </p:tgtEl>
                                      </p:cBhvr>
                                    </p:animEffect>
                                  </p:childTnLst>
                                </p:cTn>
                              </p:par>
                            </p:childTnLst>
                          </p:cTn>
                        </p:par>
                        <p:par>
                          <p:cTn id="30" fill="hold">
                            <p:stCondLst>
                              <p:cond delay="1500"/>
                            </p:stCondLst>
                            <p:childTnLst>
                              <p:par>
                                <p:cTn id="31" presetID="4" presetClass="entr" presetSubtype="16" fill="hold" nodeType="afterEffect">
                                  <p:stCondLst>
                                    <p:cond delay="0"/>
                                  </p:stCondLst>
                                  <p:childTnLst>
                                    <p:set>
                                      <p:cBhvr>
                                        <p:cTn id="32" dur="1" fill="hold">
                                          <p:stCondLst>
                                            <p:cond delay="0"/>
                                          </p:stCondLst>
                                        </p:cTn>
                                        <p:tgtEl>
                                          <p:spTgt spid="7180"/>
                                        </p:tgtEl>
                                        <p:attrNameLst>
                                          <p:attrName>style.visibility</p:attrName>
                                        </p:attrNameLst>
                                      </p:cBhvr>
                                      <p:to>
                                        <p:strVal val="visible"/>
                                      </p:to>
                                    </p:set>
                                    <p:animEffect transition="in" filter="box(in)">
                                      <p:cBhvr>
                                        <p:cTn id="33"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428860" y="6248400"/>
            <a:ext cx="4214842" cy="457200"/>
          </a:xfrm>
        </p:spPr>
        <p:txBody>
          <a:bodyPr/>
          <a:lstStyle/>
          <a:p>
            <a:pPr>
              <a:defRPr/>
            </a:pPr>
            <a:r>
              <a:rPr lang="en-GB" dirty="0" smtClean="0"/>
              <a:t>DRS National Conference 9th November 2011</a:t>
            </a:r>
            <a:endParaRPr lang="en-GB" dirty="0"/>
          </a:p>
        </p:txBody>
      </p:sp>
      <p:pic>
        <p:nvPicPr>
          <p:cNvPr id="8195" name="Picture 3"/>
          <p:cNvPicPr>
            <a:picLocks noChangeAspect="1" noChangeArrowheads="1"/>
          </p:cNvPicPr>
          <p:nvPr/>
        </p:nvPicPr>
        <p:blipFill>
          <a:blip r:embed="rId3" cstate="print"/>
          <a:srcRect/>
          <a:stretch>
            <a:fillRect/>
          </a:stretch>
        </p:blipFill>
        <p:spPr bwMode="auto">
          <a:xfrm>
            <a:off x="1928794" y="1785926"/>
            <a:ext cx="5214937" cy="3727450"/>
          </a:xfrm>
          <a:prstGeom prst="rect">
            <a:avLst/>
          </a:prstGeom>
          <a:noFill/>
          <a:ln w="9525">
            <a:noFill/>
            <a:miter lim="800000"/>
            <a:headEnd/>
            <a:tailEnd/>
          </a:ln>
        </p:spPr>
      </p:pic>
      <p:sp>
        <p:nvSpPr>
          <p:cNvPr id="5" name="TextBox 62"/>
          <p:cNvSpPr txBox="1">
            <a:spLocks noChangeArrowheads="1"/>
          </p:cNvSpPr>
          <p:nvPr/>
        </p:nvSpPr>
        <p:spPr bwMode="auto">
          <a:xfrm>
            <a:off x="3000364" y="1071546"/>
            <a:ext cx="3046027" cy="461665"/>
          </a:xfrm>
          <a:prstGeom prst="rect">
            <a:avLst/>
          </a:prstGeom>
          <a:noFill/>
          <a:ln w="9525">
            <a:noFill/>
            <a:miter lim="800000"/>
            <a:headEnd/>
            <a:tailEnd/>
          </a:ln>
        </p:spPr>
        <p:txBody>
          <a:bodyPr wrap="none">
            <a:spAutoFit/>
          </a:bodyPr>
          <a:lstStyle/>
          <a:p>
            <a:r>
              <a:rPr lang="en-GB" sz="2400" dirty="0" err="1" smtClean="0"/>
              <a:t>Autograding</a:t>
            </a:r>
            <a:r>
              <a:rPr lang="en-GB" sz="2400" dirty="0" smtClean="0"/>
              <a:t> Solution</a:t>
            </a:r>
            <a:endParaRPr lang="en-GB" sz="2400" dirty="0"/>
          </a:p>
        </p:txBody>
      </p:sp>
      <p:sp>
        <p:nvSpPr>
          <p:cNvPr id="6" name="Rectangle 5"/>
          <p:cNvSpPr/>
          <p:nvPr/>
        </p:nvSpPr>
        <p:spPr bwMode="auto">
          <a:xfrm>
            <a:off x="3143240" y="4357694"/>
            <a:ext cx="1214446" cy="357190"/>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rgbClr val="FFFF00"/>
                </a:solidFill>
                <a:effectLst/>
                <a:latin typeface="Times" pitchFamily="18" charset="0"/>
              </a:rPr>
              <a:t>Blue Prism</a:t>
            </a:r>
          </a:p>
        </p:txBody>
      </p:sp>
      <p:sp>
        <p:nvSpPr>
          <p:cNvPr id="7" name="Rectangle 6"/>
          <p:cNvSpPr/>
          <p:nvPr/>
        </p:nvSpPr>
        <p:spPr bwMode="auto">
          <a:xfrm>
            <a:off x="4572000" y="5143512"/>
            <a:ext cx="1000132" cy="357190"/>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err="1" smtClean="0">
                <a:ln>
                  <a:noFill/>
                </a:ln>
                <a:solidFill>
                  <a:srgbClr val="FFFF00"/>
                </a:solidFill>
                <a:effectLst/>
                <a:latin typeface="Times" pitchFamily="18" charset="0"/>
              </a:rPr>
              <a:t>iGrading</a:t>
            </a:r>
            <a:endParaRPr kumimoji="0" lang="en-GB" b="0" i="0" u="none" strike="noStrike" cap="none" normalizeH="0" baseline="0" dirty="0" smtClean="0">
              <a:ln>
                <a:noFill/>
              </a:ln>
              <a:solidFill>
                <a:srgbClr val="FFFF00"/>
              </a:solidFill>
              <a:effectLst/>
              <a:latin typeface="Times" pitchFamily="18" charset="0"/>
            </a:endParaRPr>
          </a:p>
        </p:txBody>
      </p:sp>
      <p:sp>
        <p:nvSpPr>
          <p:cNvPr id="8" name="Rectangle 7"/>
          <p:cNvSpPr/>
          <p:nvPr/>
        </p:nvSpPr>
        <p:spPr bwMode="auto">
          <a:xfrm>
            <a:off x="3071802" y="3000372"/>
            <a:ext cx="1714512" cy="357190"/>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smtClean="0">
                <a:solidFill>
                  <a:srgbClr val="FFFF00"/>
                </a:solidFill>
                <a:latin typeface="Times" pitchFamily="18" charset="0"/>
              </a:rPr>
              <a:t>Remote Access</a:t>
            </a:r>
            <a:endParaRPr kumimoji="0" lang="en-GB" b="0" i="0" u="none" strike="noStrike" cap="none" normalizeH="0" baseline="0" dirty="0" smtClean="0">
              <a:ln>
                <a:noFill/>
              </a:ln>
              <a:solidFill>
                <a:srgbClr val="FFFF00"/>
              </a:solidFill>
              <a:effectLst/>
              <a:latin typeface="Times" pitchFamily="18" charset="0"/>
            </a:endParaRPr>
          </a:p>
        </p:txBody>
      </p:sp>
      <p:sp>
        <p:nvSpPr>
          <p:cNvPr id="9" name="Rectangle 8"/>
          <p:cNvSpPr/>
          <p:nvPr/>
        </p:nvSpPr>
        <p:spPr bwMode="auto">
          <a:xfrm>
            <a:off x="5929322" y="3143248"/>
            <a:ext cx="1000132" cy="357190"/>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err="1" smtClean="0">
                <a:solidFill>
                  <a:srgbClr val="FFFF00"/>
                </a:solidFill>
                <a:latin typeface="Times" pitchFamily="18" charset="0"/>
              </a:rPr>
              <a:t>Soarian</a:t>
            </a:r>
            <a:endParaRPr kumimoji="0" lang="en-GB" b="0" i="0" u="none" strike="noStrike" cap="none" normalizeH="0" baseline="0" dirty="0" smtClean="0">
              <a:ln>
                <a:noFill/>
              </a:ln>
              <a:solidFill>
                <a:srgbClr val="FFFF00"/>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20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fade">
                                      <p:cBhvr>
                                        <p:cTn id="31" dur="2000"/>
                                        <p:tgtEl>
                                          <p:spTgt spid="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43174" y="6248400"/>
            <a:ext cx="3786214" cy="395310"/>
          </a:xfrm>
        </p:spPr>
        <p:txBody>
          <a:bodyPr/>
          <a:lstStyle/>
          <a:p>
            <a:pPr>
              <a:defRPr/>
            </a:pPr>
            <a:r>
              <a:rPr lang="en-GB" dirty="0" smtClean="0"/>
              <a:t>DRS National Conference 9th November 2011</a:t>
            </a:r>
            <a:endParaRPr lang="en-GB"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00166" y="1428736"/>
            <a:ext cx="2928958" cy="738664"/>
          </a:xfrm>
          <a:prstGeom prst="rect">
            <a:avLst/>
          </a:prstGeom>
          <a:gradFill>
            <a:gsLst>
              <a:gs pos="0">
                <a:srgbClr val="D6B19C"/>
              </a:gs>
              <a:gs pos="30000">
                <a:srgbClr val="D49E6C"/>
              </a:gs>
              <a:gs pos="70000">
                <a:srgbClr val="A65528"/>
              </a:gs>
              <a:gs pos="100000">
                <a:srgbClr val="663012"/>
              </a:gs>
            </a:gsLst>
            <a:lin ang="5400000" scaled="0"/>
          </a:gradFill>
        </p:spPr>
        <p:txBody>
          <a:bodyPr wrap="square" rtlCol="0">
            <a:spAutoFit/>
          </a:bodyPr>
          <a:lstStyle/>
          <a:p>
            <a:pPr>
              <a:buFont typeface="Arial" pitchFamily="34" charset="0"/>
              <a:buChar char="•"/>
            </a:pPr>
            <a:r>
              <a:rPr lang="en-GB" sz="1400" dirty="0" smtClean="0"/>
              <a:t> Delays in getting ATOS Resource</a:t>
            </a:r>
          </a:p>
          <a:p>
            <a:pPr>
              <a:buFont typeface="Arial" pitchFamily="34" charset="0"/>
              <a:buChar char="•"/>
            </a:pPr>
            <a:r>
              <a:rPr lang="en-GB" sz="1400" dirty="0" smtClean="0"/>
              <a:t> Issues with ATOS configuration</a:t>
            </a:r>
          </a:p>
          <a:p>
            <a:pPr>
              <a:buFont typeface="Arial" pitchFamily="34" charset="0"/>
              <a:buChar char="•"/>
            </a:pPr>
            <a:r>
              <a:rPr lang="en-GB" sz="1400" dirty="0" smtClean="0"/>
              <a:t> Remote access problems</a:t>
            </a:r>
            <a:endParaRPr lang="en-GB" sz="1400" dirty="0"/>
          </a:p>
        </p:txBody>
      </p:sp>
      <p:sp>
        <p:nvSpPr>
          <p:cNvPr id="7" name="TextBox 6"/>
          <p:cNvSpPr txBox="1"/>
          <p:nvPr/>
        </p:nvSpPr>
        <p:spPr>
          <a:xfrm>
            <a:off x="2928926" y="4429132"/>
            <a:ext cx="2784737" cy="523220"/>
          </a:xfrm>
          <a:prstGeom prst="rect">
            <a:avLst/>
          </a:prstGeom>
          <a:gradFill>
            <a:gsLst>
              <a:gs pos="0">
                <a:srgbClr val="D6B19C"/>
              </a:gs>
              <a:gs pos="30000">
                <a:srgbClr val="D49E6C"/>
              </a:gs>
              <a:gs pos="70000">
                <a:srgbClr val="A65528"/>
              </a:gs>
              <a:gs pos="100000">
                <a:srgbClr val="663012"/>
              </a:gs>
            </a:gsLst>
            <a:lin ang="5400000" scaled="0"/>
          </a:gradFill>
        </p:spPr>
        <p:txBody>
          <a:bodyPr wrap="none" rtlCol="0">
            <a:spAutoFit/>
          </a:bodyPr>
          <a:lstStyle/>
          <a:p>
            <a:pPr>
              <a:buFont typeface="Arial" pitchFamily="34" charset="0"/>
              <a:buChar char="•"/>
            </a:pPr>
            <a:r>
              <a:rPr lang="en-GB" sz="1400" dirty="0" smtClean="0"/>
              <a:t> Software </a:t>
            </a:r>
            <a:r>
              <a:rPr lang="en-GB" sz="1400" dirty="0"/>
              <a:t>applications problems</a:t>
            </a:r>
          </a:p>
          <a:p>
            <a:pPr>
              <a:buFont typeface="Arial" pitchFamily="34" charset="0"/>
              <a:buChar char="•"/>
            </a:pPr>
            <a:r>
              <a:rPr lang="en-GB" sz="1400" dirty="0" smtClean="0"/>
              <a:t> User account issues</a:t>
            </a:r>
            <a:endParaRPr lang="en-GB" sz="1400" dirty="0"/>
          </a:p>
        </p:txBody>
      </p:sp>
      <p:sp>
        <p:nvSpPr>
          <p:cNvPr id="8" name="TextBox 7"/>
          <p:cNvSpPr txBox="1"/>
          <p:nvPr/>
        </p:nvSpPr>
        <p:spPr>
          <a:xfrm>
            <a:off x="4643438" y="2000240"/>
            <a:ext cx="1550424" cy="523220"/>
          </a:xfrm>
          <a:prstGeom prst="rect">
            <a:avLst/>
          </a:prstGeom>
          <a:gradFill>
            <a:gsLst>
              <a:gs pos="0">
                <a:srgbClr val="D6B19C"/>
              </a:gs>
              <a:gs pos="30000">
                <a:srgbClr val="D49E6C"/>
              </a:gs>
              <a:gs pos="70000">
                <a:srgbClr val="A65528"/>
              </a:gs>
              <a:gs pos="100000">
                <a:srgbClr val="663012"/>
              </a:gs>
            </a:gsLst>
            <a:lin ang="5400000" scaled="0"/>
          </a:gradFill>
        </p:spPr>
        <p:txBody>
          <a:bodyPr wrap="none" rtlCol="0">
            <a:spAutoFit/>
          </a:bodyPr>
          <a:lstStyle/>
          <a:p>
            <a:pPr>
              <a:buFont typeface="Arial" pitchFamily="34" charset="0"/>
              <a:buChar char="•"/>
            </a:pPr>
            <a:r>
              <a:rPr lang="en-GB" sz="1400" dirty="0" smtClean="0"/>
              <a:t> Firewall </a:t>
            </a:r>
            <a:r>
              <a:rPr lang="en-GB" sz="1400" dirty="0"/>
              <a:t>issues</a:t>
            </a:r>
          </a:p>
          <a:p>
            <a:pPr>
              <a:buFont typeface="Arial" pitchFamily="34" charset="0"/>
              <a:buChar char="•"/>
            </a:pPr>
            <a:r>
              <a:rPr lang="en-GB" sz="1400" dirty="0" smtClean="0"/>
              <a:t> Interface issues</a:t>
            </a:r>
            <a:endParaRPr lang="en-GB" sz="1400" dirty="0"/>
          </a:p>
        </p:txBody>
      </p:sp>
      <p:sp>
        <p:nvSpPr>
          <p:cNvPr id="9" name="TextBox 62"/>
          <p:cNvSpPr txBox="1">
            <a:spLocks noChangeArrowheads="1"/>
          </p:cNvSpPr>
          <p:nvPr/>
        </p:nvSpPr>
        <p:spPr bwMode="auto">
          <a:xfrm>
            <a:off x="2357422" y="714356"/>
            <a:ext cx="3524363" cy="461665"/>
          </a:xfrm>
          <a:prstGeom prst="rect">
            <a:avLst/>
          </a:prstGeom>
          <a:noFill/>
          <a:ln w="9525">
            <a:noFill/>
            <a:miter lim="800000"/>
            <a:headEnd/>
            <a:tailEnd/>
          </a:ln>
        </p:spPr>
        <p:txBody>
          <a:bodyPr wrap="none">
            <a:spAutoFit/>
          </a:bodyPr>
          <a:lstStyle/>
          <a:p>
            <a:r>
              <a:rPr lang="en-GB" sz="2400" dirty="0" smtClean="0"/>
              <a:t>Implementation Timeline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5715000" y="1928813"/>
            <a:ext cx="2071688" cy="4071937"/>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GB" sz="2400">
              <a:latin typeface="Times" pitchFamily="18" charset="0"/>
            </a:endParaRPr>
          </a:p>
        </p:txBody>
      </p:sp>
      <p:sp>
        <p:nvSpPr>
          <p:cNvPr id="4" name="Footer Placeholder 3"/>
          <p:cNvSpPr>
            <a:spLocks noGrp="1"/>
          </p:cNvSpPr>
          <p:nvPr>
            <p:ph type="ftr" sz="quarter" idx="11"/>
          </p:nvPr>
        </p:nvSpPr>
        <p:spPr>
          <a:xfrm>
            <a:off x="2643174" y="6248400"/>
            <a:ext cx="3857652" cy="457200"/>
          </a:xfrm>
        </p:spPr>
        <p:txBody>
          <a:bodyPr/>
          <a:lstStyle/>
          <a:p>
            <a:pPr>
              <a:defRPr/>
            </a:pPr>
            <a:r>
              <a:rPr lang="en-GB" dirty="0" smtClean="0"/>
              <a:t>DRS National Conference 9th November 2011</a:t>
            </a:r>
            <a:endParaRPr lang="en-GB" dirty="0"/>
          </a:p>
        </p:txBody>
      </p:sp>
      <p:sp>
        <p:nvSpPr>
          <p:cNvPr id="9220" name="TextBox 4"/>
          <p:cNvSpPr txBox="1">
            <a:spLocks noChangeArrowheads="1"/>
          </p:cNvSpPr>
          <p:nvPr/>
        </p:nvSpPr>
        <p:spPr bwMode="auto">
          <a:xfrm>
            <a:off x="2285984" y="1214422"/>
            <a:ext cx="4651273" cy="461665"/>
          </a:xfrm>
          <a:prstGeom prst="rect">
            <a:avLst/>
          </a:prstGeom>
          <a:noFill/>
          <a:ln w="9525">
            <a:noFill/>
            <a:miter lim="800000"/>
            <a:headEnd/>
            <a:tailEnd/>
          </a:ln>
        </p:spPr>
        <p:txBody>
          <a:bodyPr wrap="none">
            <a:spAutoFit/>
          </a:bodyPr>
          <a:lstStyle/>
          <a:p>
            <a:r>
              <a:rPr lang="en-GB" sz="2400" dirty="0"/>
              <a:t>Extraction and Analysis Process </a:t>
            </a:r>
          </a:p>
        </p:txBody>
      </p:sp>
      <p:sp>
        <p:nvSpPr>
          <p:cNvPr id="9221" name="Rectangle 8"/>
          <p:cNvSpPr>
            <a:spLocks noChangeArrowheads="1"/>
          </p:cNvSpPr>
          <p:nvPr/>
        </p:nvSpPr>
        <p:spPr bwMode="auto">
          <a:xfrm>
            <a:off x="1357313" y="1928813"/>
            <a:ext cx="4143375" cy="4071937"/>
          </a:xfrm>
          <a:prstGeom prst="rect">
            <a:avLst/>
          </a:prstGeom>
          <a:solidFill>
            <a:srgbClr val="00B0F0"/>
          </a:solidFill>
          <a:ln w="9525" algn="ctr">
            <a:solidFill>
              <a:schemeClr val="tx1"/>
            </a:solidFill>
            <a:round/>
            <a:headEnd/>
            <a:tailEnd/>
          </a:ln>
        </p:spPr>
        <p:txBody>
          <a:bodyPr/>
          <a:lstStyle/>
          <a:p>
            <a:pPr eaLnBrk="0" hangingPunct="0"/>
            <a:endParaRPr lang="en-GB" sz="2400">
              <a:latin typeface="Times" pitchFamily="18" charset="0"/>
            </a:endParaRPr>
          </a:p>
        </p:txBody>
      </p:sp>
      <p:graphicFrame>
        <p:nvGraphicFramePr>
          <p:cNvPr id="7" name="Diagram 6"/>
          <p:cNvGraphicFramePr/>
          <p:nvPr/>
        </p:nvGraphicFramePr>
        <p:xfrm>
          <a:off x="1500166" y="178592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3" name="Picture 3"/>
          <p:cNvPicPr>
            <a:picLocks noChangeAspect="1" noChangeArrowheads="1"/>
          </p:cNvPicPr>
          <p:nvPr/>
        </p:nvPicPr>
        <p:blipFill>
          <a:blip r:embed="rId8" cstate="print"/>
          <a:srcRect/>
          <a:stretch>
            <a:fillRect/>
          </a:stretch>
        </p:blipFill>
        <p:spPr bwMode="auto">
          <a:xfrm>
            <a:off x="2714625" y="5214938"/>
            <a:ext cx="1409700" cy="723900"/>
          </a:xfrm>
          <a:prstGeom prst="rect">
            <a:avLst/>
          </a:prstGeom>
          <a:noFill/>
          <a:ln w="9525">
            <a:noFill/>
            <a:miter lim="800000"/>
            <a:headEnd/>
            <a:tailEnd/>
          </a:ln>
        </p:spPr>
      </p:pic>
      <p:pic>
        <p:nvPicPr>
          <p:cNvPr id="9224" name="Picture 4"/>
          <p:cNvPicPr>
            <a:picLocks noChangeAspect="1" noChangeArrowheads="1"/>
          </p:cNvPicPr>
          <p:nvPr/>
        </p:nvPicPr>
        <p:blipFill>
          <a:blip r:embed="rId9" cstate="print"/>
          <a:srcRect/>
          <a:stretch>
            <a:fillRect/>
          </a:stretch>
        </p:blipFill>
        <p:spPr bwMode="auto">
          <a:xfrm>
            <a:off x="5929313" y="5429250"/>
            <a:ext cx="1643062"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DRS National Conference 9th November 2011</a:t>
            </a:r>
            <a:endParaRPr lang="en-GB"/>
          </a:p>
        </p:txBody>
      </p:sp>
      <p:sp>
        <p:nvSpPr>
          <p:cNvPr id="5" name="TextBox 4"/>
          <p:cNvSpPr txBox="1"/>
          <p:nvPr/>
        </p:nvSpPr>
        <p:spPr>
          <a:xfrm>
            <a:off x="1571604" y="785794"/>
            <a:ext cx="5060040" cy="830997"/>
          </a:xfrm>
          <a:prstGeom prst="rect">
            <a:avLst/>
          </a:prstGeom>
          <a:noFill/>
        </p:spPr>
        <p:txBody>
          <a:bodyPr wrap="none" rtlCol="0">
            <a:spAutoFit/>
          </a:bodyPr>
          <a:lstStyle/>
          <a:p>
            <a:pPr algn="ctr"/>
            <a:r>
              <a:rPr lang="en-GB" sz="2400" dirty="0" err="1" smtClean="0"/>
              <a:t>Soarian</a:t>
            </a:r>
            <a:r>
              <a:rPr lang="en-GB" sz="2400" dirty="0" smtClean="0"/>
              <a:t> Task List </a:t>
            </a:r>
          </a:p>
          <a:p>
            <a:pPr algn="ctr"/>
            <a:r>
              <a:rPr lang="en-GB" sz="2400" dirty="0" smtClean="0"/>
              <a:t>Before and After Extraction Process</a:t>
            </a:r>
            <a:endParaRPr lang="en-GB" sz="2400" dirty="0"/>
          </a:p>
        </p:txBody>
      </p:sp>
      <p:pic>
        <p:nvPicPr>
          <p:cNvPr id="1029" name="Picture 5"/>
          <p:cNvPicPr>
            <a:picLocks noChangeAspect="1" noChangeArrowheads="1"/>
          </p:cNvPicPr>
          <p:nvPr/>
        </p:nvPicPr>
        <p:blipFill>
          <a:blip r:embed="rId3" cstate="print"/>
          <a:srcRect/>
          <a:stretch>
            <a:fillRect/>
          </a:stretch>
        </p:blipFill>
        <p:spPr bwMode="auto">
          <a:xfrm>
            <a:off x="4929190" y="2643182"/>
            <a:ext cx="3729383" cy="1571636"/>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4929190" y="4643446"/>
            <a:ext cx="3500462" cy="1398122"/>
          </a:xfrm>
          <a:prstGeom prst="rect">
            <a:avLst/>
          </a:prstGeom>
          <a:noFill/>
          <a:ln w="9525">
            <a:noFill/>
            <a:miter lim="800000"/>
            <a:headEnd/>
            <a:tailEnd/>
          </a:ln>
          <a:effectLst/>
        </p:spPr>
      </p:pic>
      <p:pic>
        <p:nvPicPr>
          <p:cNvPr id="22" name="Picture 21" descr="soarian l1 queue.JPG"/>
          <p:cNvPicPr>
            <a:picLocks noChangeAspect="1"/>
          </p:cNvPicPr>
          <p:nvPr/>
        </p:nvPicPr>
        <p:blipFill>
          <a:blip r:embed="rId5" cstate="print"/>
          <a:stretch>
            <a:fillRect/>
          </a:stretch>
        </p:blipFill>
        <p:spPr>
          <a:xfrm>
            <a:off x="214282" y="2500306"/>
            <a:ext cx="4530955" cy="3571900"/>
          </a:xfrm>
          <a:prstGeom prst="rect">
            <a:avLst/>
          </a:prstGeom>
        </p:spPr>
      </p:pic>
      <p:sp>
        <p:nvSpPr>
          <p:cNvPr id="8" name="Rectangle 7"/>
          <p:cNvSpPr/>
          <p:nvPr/>
        </p:nvSpPr>
        <p:spPr bwMode="auto">
          <a:xfrm>
            <a:off x="1500166" y="4500570"/>
            <a:ext cx="1714512" cy="1000132"/>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smtClean="0">
                <a:solidFill>
                  <a:srgbClr val="FFFF00"/>
                </a:solidFill>
                <a:latin typeface="Times" pitchFamily="18" charset="0"/>
              </a:rPr>
              <a:t>Grading (1</a:t>
            </a:r>
            <a:r>
              <a:rPr lang="en-GB" baseline="30000" dirty="0" smtClean="0">
                <a:solidFill>
                  <a:srgbClr val="FFFF00"/>
                </a:solidFill>
                <a:latin typeface="Times" pitchFamily="18" charset="0"/>
              </a:rPr>
              <a:t>st</a:t>
            </a:r>
            <a:r>
              <a:rPr lang="en-GB" dirty="0" smtClean="0">
                <a:solidFill>
                  <a:srgbClr val="FFFF00"/>
                </a:solidFill>
                <a:latin typeface="Times" pitchFamily="18" charset="0"/>
              </a:rPr>
              <a:t> Level) Not Started Queue</a:t>
            </a:r>
            <a:endParaRPr kumimoji="0" lang="en-GB" b="0" i="0" u="none" strike="noStrike" cap="none" normalizeH="0" baseline="0" dirty="0" smtClean="0">
              <a:ln>
                <a:noFill/>
              </a:ln>
              <a:solidFill>
                <a:srgbClr val="FFFF00"/>
              </a:solidFill>
              <a:effectLst/>
              <a:latin typeface="Times" pitchFamily="18" charset="0"/>
            </a:endParaRPr>
          </a:p>
        </p:txBody>
      </p:sp>
      <p:sp>
        <p:nvSpPr>
          <p:cNvPr id="9" name="TextBox 8"/>
          <p:cNvSpPr txBox="1"/>
          <p:nvPr/>
        </p:nvSpPr>
        <p:spPr>
          <a:xfrm>
            <a:off x="1714480" y="2071678"/>
            <a:ext cx="1133644" cy="369332"/>
          </a:xfrm>
          <a:prstGeom prst="rect">
            <a:avLst/>
          </a:prstGeom>
          <a:noFill/>
        </p:spPr>
        <p:txBody>
          <a:bodyPr wrap="none" rtlCol="0">
            <a:spAutoFit/>
          </a:bodyPr>
          <a:lstStyle/>
          <a:p>
            <a:r>
              <a:rPr lang="en-GB" dirty="0" smtClean="0"/>
              <a:t>BEFORE</a:t>
            </a:r>
            <a:endParaRPr lang="en-GB" dirty="0"/>
          </a:p>
        </p:txBody>
      </p:sp>
      <p:sp>
        <p:nvSpPr>
          <p:cNvPr id="10" name="TextBox 9"/>
          <p:cNvSpPr txBox="1"/>
          <p:nvPr/>
        </p:nvSpPr>
        <p:spPr>
          <a:xfrm>
            <a:off x="6143636" y="2071678"/>
            <a:ext cx="941283" cy="369332"/>
          </a:xfrm>
          <a:prstGeom prst="rect">
            <a:avLst/>
          </a:prstGeom>
          <a:noFill/>
        </p:spPr>
        <p:txBody>
          <a:bodyPr wrap="none" rtlCol="0">
            <a:spAutoFit/>
          </a:bodyPr>
          <a:lstStyle/>
          <a:p>
            <a:r>
              <a:rPr lang="en-GB" dirty="0" smtClean="0"/>
              <a:t>AFTER</a:t>
            </a:r>
            <a:endParaRPr lang="en-GB" dirty="0"/>
          </a:p>
        </p:txBody>
      </p:sp>
      <p:sp>
        <p:nvSpPr>
          <p:cNvPr id="11" name="Rectangle 10"/>
          <p:cNvSpPr/>
          <p:nvPr/>
        </p:nvSpPr>
        <p:spPr bwMode="auto">
          <a:xfrm>
            <a:off x="6286512" y="2500306"/>
            <a:ext cx="1000132" cy="357190"/>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smtClean="0">
                <a:solidFill>
                  <a:srgbClr val="FFFF00"/>
                </a:solidFill>
                <a:latin typeface="Times" pitchFamily="18" charset="0"/>
              </a:rPr>
              <a:t>Urgent</a:t>
            </a:r>
            <a:endParaRPr kumimoji="0" lang="en-GB" b="0" i="0" u="none" strike="noStrike" cap="none" normalizeH="0" baseline="0" dirty="0" smtClean="0">
              <a:ln>
                <a:noFill/>
              </a:ln>
              <a:solidFill>
                <a:srgbClr val="FFFF00"/>
              </a:solidFill>
              <a:effectLst/>
              <a:latin typeface="Times" pitchFamily="18" charset="0"/>
            </a:endParaRPr>
          </a:p>
        </p:txBody>
      </p:sp>
      <p:sp>
        <p:nvSpPr>
          <p:cNvPr id="12" name="Rectangle 11"/>
          <p:cNvSpPr/>
          <p:nvPr/>
        </p:nvSpPr>
        <p:spPr bwMode="auto">
          <a:xfrm>
            <a:off x="6286512" y="4500570"/>
            <a:ext cx="1000132" cy="357190"/>
          </a:xfrm>
          <a:prstGeom prst="rect">
            <a:avLst/>
          </a:prstGeom>
          <a:solidFill>
            <a:schemeClr val="accent2">
              <a:lumMod val="75000"/>
            </a:schemeClr>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smtClean="0">
                <a:solidFill>
                  <a:srgbClr val="FFFF00"/>
                </a:solidFill>
                <a:latin typeface="Times" pitchFamily="18" charset="0"/>
              </a:rPr>
              <a:t>Deferred</a:t>
            </a:r>
            <a:endParaRPr kumimoji="0" lang="en-GB" b="0" i="0" u="none" strike="noStrike" cap="none" normalizeH="0" baseline="0" dirty="0" smtClean="0">
              <a:ln>
                <a:noFill/>
              </a:ln>
              <a:solidFill>
                <a:srgbClr val="FFFF00"/>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fade">
                                      <p:cBhvr>
                                        <p:cTn id="16" dur="2000"/>
                                        <p:tgtEl>
                                          <p:spTgt spid="11">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20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fade">
                                      <p:cBhvr>
                                        <p:cTn id="24" dur="2000"/>
                                        <p:tgtEl>
                                          <p:spTgt spid="12">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1" grpId="0" build="allAtOnce" animBg="1"/>
      <p:bldP spid="12" grpId="0" build="allAtOnce" animBg="1"/>
    </p:bldLst>
  </p:timing>
</p:sld>
</file>

<file path=ppt/theme/theme1.xml><?xml version="1.0" encoding="utf-8"?>
<a:theme xmlns:a="http://schemas.openxmlformats.org/drawingml/2006/main" name="nhs">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Powerpoint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TotalTime>
  <Words>2130</Words>
  <Application>Microsoft Office PowerPoint</Application>
  <PresentationFormat>On-screen Show (4:3)</PresentationFormat>
  <Paragraphs>275</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nhs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Contracts</vt:lpstr>
      <vt:lpstr>Costs to date </vt:lpstr>
      <vt:lpstr>Costs to date </vt:lpstr>
      <vt:lpstr>Costs looking ahead 2012</vt:lpstr>
      <vt:lpstr>Costs looking ahead 2012</vt:lpstr>
      <vt:lpstr>Future Developments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nlee01</dc:creator>
  <cp:lastModifiedBy>ALLY'S</cp:lastModifiedBy>
  <cp:revision>100</cp:revision>
  <dcterms:created xsi:type="dcterms:W3CDTF">2010-11-09T09:56:00Z</dcterms:created>
  <dcterms:modified xsi:type="dcterms:W3CDTF">2011-12-14T19:53:12Z</dcterms:modified>
</cp:coreProperties>
</file>