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11" r:id="rId3"/>
    <p:sldId id="313" r:id="rId4"/>
    <p:sldId id="303" r:id="rId5"/>
    <p:sldId id="285" r:id="rId6"/>
    <p:sldId id="286" r:id="rId7"/>
    <p:sldId id="278" r:id="rId8"/>
    <p:sldId id="277" r:id="rId9"/>
    <p:sldId id="284" r:id="rId10"/>
    <p:sldId id="291" r:id="rId11"/>
    <p:sldId id="305" r:id="rId12"/>
    <p:sldId id="294" r:id="rId13"/>
    <p:sldId id="295" r:id="rId14"/>
    <p:sldId id="320" r:id="rId15"/>
    <p:sldId id="297" r:id="rId16"/>
    <p:sldId id="298" r:id="rId17"/>
    <p:sldId id="318" r:id="rId18"/>
    <p:sldId id="319" r:id="rId19"/>
    <p:sldId id="315" r:id="rId20"/>
    <p:sldId id="317" r:id="rId21"/>
    <p:sldId id="309" r:id="rId22"/>
    <p:sldId id="257" r:id="rId23"/>
    <p:sldId id="258" r:id="rId24"/>
    <p:sldId id="259" r:id="rId25"/>
    <p:sldId id="274" r:id="rId26"/>
    <p:sldId id="260" r:id="rId27"/>
    <p:sldId id="261" r:id="rId28"/>
    <p:sldId id="302" r:id="rId29"/>
    <p:sldId id="262" r:id="rId30"/>
    <p:sldId id="310" r:id="rId31"/>
    <p:sldId id="30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1" d="100"/>
          <a:sy n="21" d="100"/>
        </p:scale>
        <p:origin x="-148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3F4B5-270F-4D32-B5F6-384459813850}" type="datetimeFigureOut">
              <a:rPr lang="en-ZW" smtClean="0"/>
              <a:t>11/13/2014</a:t>
            </a:fld>
            <a:endParaRPr lang="en-ZW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W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DDF233-BA16-418E-9FCB-46AF825F2F13}" type="slidenum">
              <a:rPr lang="en-ZW" smtClean="0"/>
              <a:t>‹#›</a:t>
            </a:fld>
            <a:endParaRPr lang="en-ZW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3F4B5-270F-4D32-B5F6-384459813850}" type="datetimeFigureOut">
              <a:rPr lang="en-ZW" smtClean="0"/>
              <a:t>11/13/2014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DDF233-BA16-418E-9FCB-46AF825F2F13}" type="slidenum">
              <a:rPr lang="en-ZW" smtClean="0"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3F4B5-270F-4D32-B5F6-384459813850}" type="datetimeFigureOut">
              <a:rPr lang="en-ZW" smtClean="0"/>
              <a:t>11/13/2014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DDF233-BA16-418E-9FCB-46AF825F2F13}" type="slidenum">
              <a:rPr lang="en-ZW" smtClean="0"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3F4B5-270F-4D32-B5F6-384459813850}" type="datetimeFigureOut">
              <a:rPr lang="en-ZW" smtClean="0"/>
              <a:t>11/13/2014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DDF233-BA16-418E-9FCB-46AF825F2F13}" type="slidenum">
              <a:rPr lang="en-ZW" smtClean="0"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3F4B5-270F-4D32-B5F6-384459813850}" type="datetimeFigureOut">
              <a:rPr lang="en-ZW" smtClean="0"/>
              <a:t>11/13/2014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DDF233-BA16-418E-9FCB-46AF825F2F13}" type="slidenum">
              <a:rPr lang="en-ZW" smtClean="0"/>
              <a:t>‹#›</a:t>
            </a:fld>
            <a:endParaRPr lang="en-ZW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3F4B5-270F-4D32-B5F6-384459813850}" type="datetimeFigureOut">
              <a:rPr lang="en-ZW" smtClean="0"/>
              <a:t>11/13/2014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DDF233-BA16-418E-9FCB-46AF825F2F13}" type="slidenum">
              <a:rPr lang="en-ZW" smtClean="0"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3F4B5-270F-4D32-B5F6-384459813850}" type="datetimeFigureOut">
              <a:rPr lang="en-ZW" smtClean="0"/>
              <a:t>11/13/2014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DDF233-BA16-418E-9FCB-46AF825F2F13}" type="slidenum">
              <a:rPr lang="en-ZW" smtClean="0"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3F4B5-270F-4D32-B5F6-384459813850}" type="datetimeFigureOut">
              <a:rPr lang="en-ZW" smtClean="0"/>
              <a:t>11/13/2014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DDF233-BA16-418E-9FCB-46AF825F2F13}" type="slidenum">
              <a:rPr lang="en-ZW" smtClean="0"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3F4B5-270F-4D32-B5F6-384459813850}" type="datetimeFigureOut">
              <a:rPr lang="en-ZW" smtClean="0"/>
              <a:t>11/13/2014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DDF233-BA16-418E-9FCB-46AF825F2F13}" type="slidenum">
              <a:rPr lang="en-ZW" smtClean="0"/>
              <a:t>‹#›</a:t>
            </a:fld>
            <a:endParaRPr lang="en-ZW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3F4B5-270F-4D32-B5F6-384459813850}" type="datetimeFigureOut">
              <a:rPr lang="en-ZW" smtClean="0"/>
              <a:t>11/13/2014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DDF233-BA16-418E-9FCB-46AF825F2F13}" type="slidenum">
              <a:rPr lang="en-ZW" smtClean="0"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3F4B5-270F-4D32-B5F6-384459813850}" type="datetimeFigureOut">
              <a:rPr lang="en-ZW" smtClean="0"/>
              <a:t>11/13/2014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DDF233-BA16-418E-9FCB-46AF825F2F13}" type="slidenum">
              <a:rPr lang="en-ZW" smtClean="0"/>
              <a:t>‹#›</a:t>
            </a:fld>
            <a:endParaRPr lang="en-ZW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5B3F4B5-270F-4D32-B5F6-384459813850}" type="datetimeFigureOut">
              <a:rPr lang="en-ZW" smtClean="0"/>
              <a:t>11/13/2014</a:t>
            </a:fld>
            <a:endParaRPr lang="en-ZW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ZW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5DDF233-BA16-418E-9FCB-46AF825F2F13}" type="slidenum">
              <a:rPr lang="en-ZW" smtClean="0"/>
              <a:t>‹#›</a:t>
            </a:fld>
            <a:endParaRPr lang="en-ZW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nei.nih.gov/photo/eye_exam/images/exam9_preview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idwiv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W" dirty="0" smtClean="0"/>
              <a:t>Ophthalmology in Malawi</a:t>
            </a:r>
            <a:endParaRPr lang="en-ZW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191000"/>
            <a:ext cx="7406640" cy="1752600"/>
          </a:xfrm>
        </p:spPr>
        <p:txBody>
          <a:bodyPr/>
          <a:lstStyle/>
          <a:p>
            <a:r>
              <a:rPr lang="en-ZW" dirty="0" smtClean="0"/>
              <a:t>DR JOSEPH MSOSA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964613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dirty="0" smtClean="0"/>
              <a:t> Central Region</a:t>
            </a:r>
            <a:endParaRPr lang="en-ZW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8288" indent="0">
              <a:buNone/>
            </a:pPr>
            <a:endParaRPr lang="en-ZW" dirty="0" smtClean="0"/>
          </a:p>
          <a:p>
            <a:endParaRPr lang="en-ZW" dirty="0"/>
          </a:p>
          <a:p>
            <a:r>
              <a:rPr lang="en-ZW" dirty="0" smtClean="0"/>
              <a:t>Referral Hospital in Central </a:t>
            </a:r>
            <a:r>
              <a:rPr lang="en-ZW" dirty="0"/>
              <a:t>R</a:t>
            </a:r>
            <a:r>
              <a:rPr lang="en-ZW" dirty="0" smtClean="0"/>
              <a:t>egion</a:t>
            </a:r>
          </a:p>
          <a:p>
            <a:endParaRPr lang="en-ZW" dirty="0" smtClean="0"/>
          </a:p>
          <a:p>
            <a:r>
              <a:rPr lang="en-ZW" dirty="0" smtClean="0"/>
              <a:t>Catchment Population</a:t>
            </a:r>
            <a:r>
              <a:rPr lang="en-ZW" dirty="0"/>
              <a:t>: 5,510,195 (2008 census) </a:t>
            </a:r>
            <a:endParaRPr lang="en-ZW" dirty="0" smtClean="0"/>
          </a:p>
          <a:p>
            <a:endParaRPr lang="en-ZW" dirty="0"/>
          </a:p>
          <a:p>
            <a:r>
              <a:rPr lang="en-ZW" dirty="0" smtClean="0"/>
              <a:t>Area</a:t>
            </a:r>
            <a:r>
              <a:rPr lang="en-ZW" dirty="0"/>
              <a:t>: 35,592 km</a:t>
            </a:r>
            <a:r>
              <a:rPr lang="en-ZW" baseline="30000" dirty="0"/>
              <a:t>2</a:t>
            </a:r>
            <a:r>
              <a:rPr lang="en-ZW" dirty="0"/>
              <a:t> (13,742 </a:t>
            </a:r>
            <a:r>
              <a:rPr lang="en-ZW" dirty="0" err="1"/>
              <a:t>sq</a:t>
            </a:r>
            <a:r>
              <a:rPr lang="en-ZW" dirty="0"/>
              <a:t> mi</a:t>
            </a:r>
            <a:r>
              <a:rPr lang="en-ZW" dirty="0" smtClean="0"/>
              <a:t>)</a:t>
            </a:r>
          </a:p>
          <a:p>
            <a:endParaRPr lang="en-ZW" dirty="0" smtClean="0"/>
          </a:p>
          <a:p>
            <a:r>
              <a:rPr lang="en-ZW" dirty="0" smtClean="0"/>
              <a:t>Two Ophthalmologists</a:t>
            </a:r>
            <a:endParaRPr lang="en-ZW" dirty="0"/>
          </a:p>
          <a:p>
            <a:endParaRPr lang="en-ZW" dirty="0" smtClean="0"/>
          </a:p>
          <a:p>
            <a:pPr marL="18288" indent="0">
              <a:buNone/>
            </a:pPr>
            <a:endParaRPr lang="en-ZW" dirty="0"/>
          </a:p>
          <a:p>
            <a:endParaRPr lang="en-ZW" dirty="0"/>
          </a:p>
          <a:p>
            <a:endParaRPr lang="en-ZW" dirty="0" smtClean="0"/>
          </a:p>
          <a:p>
            <a:endParaRPr lang="en-ZW" dirty="0"/>
          </a:p>
          <a:p>
            <a:endParaRPr lang="en-ZW" dirty="0" smtClean="0"/>
          </a:p>
          <a:p>
            <a:endParaRPr lang="en-ZW" dirty="0"/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698781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2514600"/>
            <a:ext cx="7543800" cy="3276600"/>
          </a:xfrm>
        </p:spPr>
        <p:txBody>
          <a:bodyPr/>
          <a:lstStyle/>
          <a:p>
            <a:r>
              <a:rPr lang="en-ZW" dirty="0" smtClean="0"/>
              <a:t>DISEASE BURDEN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019198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CATARACT 50%</a:t>
            </a:r>
            <a:endParaRPr lang="en-ZW" dirty="0"/>
          </a:p>
        </p:txBody>
      </p:sp>
      <p:pic>
        <p:nvPicPr>
          <p:cNvPr id="5" name="Picture 5" descr="DSCF073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3856038" cy="4495800"/>
          </a:xfrm>
          <a:noFill/>
        </p:spPr>
      </p:pic>
      <p:pic>
        <p:nvPicPr>
          <p:cNvPr id="8" name="Picture 5" descr="Figure 4. Making the sclerocorneal tunnel incis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95400"/>
            <a:ext cx="3654425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1811087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TRACHOMA 15%</a:t>
            </a:r>
            <a:endParaRPr lang="en-ZW" dirty="0"/>
          </a:p>
        </p:txBody>
      </p:sp>
      <p:pic>
        <p:nvPicPr>
          <p:cNvPr id="5" name="Picture 13" descr="R5014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3603091" cy="4141787"/>
          </a:xfrm>
        </p:spPr>
      </p:pic>
      <p:pic>
        <p:nvPicPr>
          <p:cNvPr id="6" name="Content Placeholder 5" descr="R501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1708401"/>
            <a:ext cx="3657600" cy="4295273"/>
          </a:xfrm>
          <a:noFill/>
        </p:spPr>
      </p:pic>
    </p:spTree>
    <p:extLst>
      <p:ext uri="{BB962C8B-B14F-4D97-AF65-F5344CB8AC3E}">
        <p14:creationId xmlns:p14="http://schemas.microsoft.com/office/powerpoint/2010/main" val="1493830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GLAUCOMA 15%</a:t>
            </a:r>
          </a:p>
        </p:txBody>
      </p:sp>
      <p:pic>
        <p:nvPicPr>
          <p:cNvPr id="5" name="Picture 12" descr="Aa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931641"/>
            <a:ext cx="3303962" cy="384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C:\Users\user\Desktop\ICO POCKY FILES\New Folder\GlaucomatousCupping-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057400"/>
            <a:ext cx="388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4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CHILDHOOD BLINDNESS</a:t>
            </a:r>
            <a:endParaRPr lang="en-ZW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ZW"/>
          </a:p>
        </p:txBody>
      </p:sp>
      <p:pic>
        <p:nvPicPr>
          <p:cNvPr id="7" name="Picture 4" descr="DSCN0740"/>
          <p:cNvPicPr preferRelativeResize="0">
            <a:picLocks noGrp="1" noChangeAspect="1" noChangeArrowheads="1"/>
          </p:cNvPicPr>
          <p:nvPr>
            <p:ph sz="quarter" idx="2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0" t="6584" r="6432" b="7721"/>
          <a:stretch>
            <a:fillRect/>
          </a:stretch>
        </p:blipFill>
        <p:spPr bwMode="auto">
          <a:xfrm>
            <a:off x="457200" y="3048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37306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749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REFRACTIVE ERROR</a:t>
            </a:r>
            <a:endParaRPr lang="en-ZW" dirty="0"/>
          </a:p>
        </p:txBody>
      </p:sp>
      <p:pic>
        <p:nvPicPr>
          <p:cNvPr id="4" name="Picture 6" descr="http://www.nei.nih.gov/photo/eye_exam/images/exam9_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6096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332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992880"/>
          </a:xfrm>
        </p:spPr>
        <p:txBody>
          <a:bodyPr>
            <a:normAutofit/>
          </a:bodyPr>
          <a:lstStyle/>
          <a:p>
            <a:r>
              <a:rPr lang="en-ZW" sz="6600" dirty="0" smtClean="0"/>
              <a:t>DIABETES</a:t>
            </a:r>
            <a:endParaRPr lang="en-ZW" sz="6600" dirty="0"/>
          </a:p>
        </p:txBody>
      </p:sp>
    </p:spTree>
    <p:extLst>
      <p:ext uri="{BB962C8B-B14F-4D97-AF65-F5344CB8AC3E}">
        <p14:creationId xmlns:p14="http://schemas.microsoft.com/office/powerpoint/2010/main" val="3665283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PRP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W" dirty="0"/>
          </a:p>
        </p:txBody>
      </p:sp>
      <p:pic>
        <p:nvPicPr>
          <p:cNvPr id="1026" name="Picture 2" descr="C:\Users\DR Msosa\Documents\P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93419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059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274638"/>
            <a:ext cx="8101853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		SITUATIONAL ANALYSIS </a:t>
            </a:r>
            <a:endParaRPr lang="en-US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14906"/>
              </p:ext>
            </p:extLst>
          </p:nvPr>
        </p:nvGraphicFramePr>
        <p:xfrm>
          <a:off x="457200" y="1488349"/>
          <a:ext cx="8444753" cy="5351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9306"/>
                <a:gridCol w="2995447"/>
              </a:tblGrid>
              <a:tr h="49897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What is the Need</a:t>
                      </a:r>
                      <a:endParaRPr lang="en-GB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441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AT RISK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4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Population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1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4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to be covered (consider </a:t>
                      </a:r>
                      <a:r>
                        <a:rPr lang="en-GB" sz="14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1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441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DIABETES MELLITUS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4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Prevalence of </a:t>
                      </a:r>
                      <a:r>
                        <a:rPr lang="en-GB" sz="14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 (number DM / 100 pop)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1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4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people with DM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1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350,000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441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DIABETIC </a:t>
                      </a:r>
                      <a:r>
                        <a:rPr lang="en-GB" sz="1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RETINOPATHY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4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Proportion (%) </a:t>
                      </a:r>
                      <a:r>
                        <a:rPr lang="en-GB" sz="14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DM with 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Diabetic Retinopathy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4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people with Diabetic Retinopathy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1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125,000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441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VISION</a:t>
                      </a:r>
                      <a:r>
                        <a:rPr lang="en-GB" sz="1400" b="1" baseline="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1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THREATENING DIABETIC RETINOPATHY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4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Proportion of diabetics with VTDR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4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people with </a:t>
                      </a:r>
                      <a:r>
                        <a:rPr lang="en-GB" sz="14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Vision 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Threatening </a:t>
                      </a:r>
                      <a:r>
                        <a:rPr lang="en-GB" sz="14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 (VTDR)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1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35,000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83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 Msosa\AppData\Local\Temp\mw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690100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472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142795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274638"/>
            <a:ext cx="8101853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 		SITUATIONAL ANALYSIS</a:t>
            </a:r>
            <a:endParaRPr lang="en-US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374714"/>
              </p:ext>
            </p:extLst>
          </p:nvPr>
        </p:nvGraphicFramePr>
        <p:xfrm>
          <a:off x="457200" y="1752600"/>
          <a:ext cx="8444753" cy="4397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9306"/>
                <a:gridCol w="2995447"/>
              </a:tblGrid>
              <a:tr h="74999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What is being done?</a:t>
                      </a:r>
                      <a:endParaRPr lang="en-GB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0786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INDICATORS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07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How many diabetics need an eye examination each year?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350,000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many people with VTDR need treatment?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1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35,000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86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STATISTICS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07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How many diabetics have</a:t>
                      </a:r>
                      <a:r>
                        <a:rPr lang="en-GB" sz="14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 eye examination each year?</a:t>
                      </a:r>
                      <a:endParaRPr lang="en-GB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1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2,250 – made up of 750 (Lil)</a:t>
                      </a:r>
                      <a:r>
                        <a:rPr lang="en-GB" sz="1100" baseline="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1,500 (</a:t>
                      </a:r>
                      <a:r>
                        <a:rPr lang="en-GB" sz="1100" baseline="0" dirty="0" err="1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</a:t>
                      </a:r>
                      <a:r>
                        <a:rPr lang="en-GB" sz="1100" baseline="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many people with VTDR have treatment each year?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100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3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R Msosa\Documents\Pics\J58A2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40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EQUIPMENT</a:t>
            </a:r>
            <a:endParaRPr lang="en-ZW" dirty="0"/>
          </a:p>
        </p:txBody>
      </p:sp>
      <p:pic>
        <p:nvPicPr>
          <p:cNvPr id="4" name="Picture 2" descr="F:\Photos\DSC00827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719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EQUIPMENT</a:t>
            </a:r>
            <a:endParaRPr lang="en-ZW" dirty="0"/>
          </a:p>
        </p:txBody>
      </p:sp>
      <p:pic>
        <p:nvPicPr>
          <p:cNvPr id="4" name="Picture 2" descr="F:\Photos\DSC008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524000"/>
            <a:ext cx="815339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160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EQUIPMENT</a:t>
            </a:r>
            <a:endParaRPr lang="en-ZW" dirty="0"/>
          </a:p>
        </p:txBody>
      </p:sp>
      <p:pic>
        <p:nvPicPr>
          <p:cNvPr id="4" name="Content Placeholder 3" descr="F:\Photos\DSC00902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447800"/>
            <a:ext cx="807719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583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EQUIPMENT</a:t>
            </a:r>
            <a:endParaRPr lang="en-ZW" dirty="0"/>
          </a:p>
        </p:txBody>
      </p:sp>
      <p:pic>
        <p:nvPicPr>
          <p:cNvPr id="4" name="Picture 2" descr="F:\Photos\DSC008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676400"/>
            <a:ext cx="80771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906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LOW VISION</a:t>
            </a:r>
            <a:endParaRPr lang="en-ZW" dirty="0"/>
          </a:p>
        </p:txBody>
      </p:sp>
      <p:pic>
        <p:nvPicPr>
          <p:cNvPr id="4" name="Picture 2" descr="F:\Photos\DSC00897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017222"/>
            <a:ext cx="8153399" cy="484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224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LOW VISION</a:t>
            </a:r>
            <a:endParaRPr lang="en-ZW" dirty="0"/>
          </a:p>
        </p:txBody>
      </p:sp>
      <p:pic>
        <p:nvPicPr>
          <p:cNvPr id="4" name="Picture 2" descr="F:\Photos\DSC008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017222"/>
            <a:ext cx="8077199" cy="484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680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CHALLENGES</a:t>
            </a:r>
            <a:endParaRPr lang="en-ZW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ZW" dirty="0" smtClean="0"/>
              <a:t>No Data base for diabetic retinopathy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 smtClean="0"/>
              <a:t>No screening program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 smtClean="0"/>
              <a:t>No Fundus camera/ OCT/ fluorescein angiography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 smtClean="0"/>
              <a:t>Erratic supply of surgical consumables for VR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108241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WAY FARWARD</a:t>
            </a:r>
            <a:endParaRPr lang="en-ZW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</a:t>
            </a:r>
            <a:r>
              <a:rPr lang="en-GB" dirty="0" smtClean="0">
                <a:solidFill>
                  <a:schemeClr val="accent3"/>
                </a:solidFill>
              </a:rPr>
              <a:t>Establish </a:t>
            </a:r>
            <a:r>
              <a:rPr lang="en-GB" dirty="0">
                <a:solidFill>
                  <a:schemeClr val="accent3"/>
                </a:solidFill>
              </a:rPr>
              <a:t>and Manage a diabetic retinopathy screening </a:t>
            </a:r>
            <a:r>
              <a:rPr lang="en-GB" dirty="0" smtClean="0">
                <a:solidFill>
                  <a:schemeClr val="accent3"/>
                </a:solidFill>
              </a:rPr>
              <a:t>program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 smtClean="0">
              <a:solidFill>
                <a:schemeClr val="accent3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Through the LINK: LILONGWE- EDINBURGH/FIFE 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Funded by Queen Elizabeth Diamond Jubilee trust Fund</a:t>
            </a:r>
            <a:endParaRPr lang="en-ZW" dirty="0"/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4332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p of Malaw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8158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Plan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ZW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ZW" dirty="0" smtClean="0"/>
              <a:t>Create data base for diabetic retinopathy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W" dirty="0" smtClean="0"/>
              <a:t>Start a diabetic screening program- Start with patients in the diabetic clinic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W" dirty="0" smtClean="0"/>
              <a:t>Train Ophthalmic </a:t>
            </a:r>
            <a:r>
              <a:rPr lang="en-ZW" dirty="0"/>
              <a:t>T</a:t>
            </a:r>
            <a:r>
              <a:rPr lang="en-ZW" dirty="0" smtClean="0"/>
              <a:t>echnicians( OCO) and Optometrists in screening, grading and Fundus photography using FIFE camera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W" dirty="0" smtClean="0"/>
              <a:t>Train Ophthalmic technicians/Optometrist to do PRP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W" dirty="0" smtClean="0"/>
              <a:t>Increase Laser sessions to twice a week</a:t>
            </a:r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420790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602480"/>
          </a:xfrm>
        </p:spPr>
        <p:txBody>
          <a:bodyPr>
            <a:normAutofit/>
          </a:bodyPr>
          <a:lstStyle/>
          <a:p>
            <a:r>
              <a:rPr lang="en-ZW" sz="7200" dirty="0" smtClean="0"/>
              <a:t>THANK YOU</a:t>
            </a:r>
            <a:endParaRPr lang="en-ZW" sz="7200" dirty="0"/>
          </a:p>
        </p:txBody>
      </p:sp>
    </p:spTree>
    <p:extLst>
      <p:ext uri="{BB962C8B-B14F-4D97-AF65-F5344CB8AC3E}">
        <p14:creationId xmlns:p14="http://schemas.microsoft.com/office/powerpoint/2010/main" val="218154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R Msosa\Documents\MW-Distric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1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07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W" dirty="0"/>
          </a:p>
        </p:txBody>
      </p:sp>
      <p:pic>
        <p:nvPicPr>
          <p:cNvPr id="2050" name="Picture 2" descr="C:\Users\DR Msosa\Documents\Msosa pics\mangochi\mangochi 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640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W" dirty="0"/>
          </a:p>
        </p:txBody>
      </p:sp>
      <p:pic>
        <p:nvPicPr>
          <p:cNvPr id="3074" name="Picture 2" descr="C:\Users\DR Msosa\Documents\Msosa pics\mangochi\mangochi 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314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MALAWI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ZW" dirty="0" smtClean="0"/>
          </a:p>
          <a:p>
            <a:r>
              <a:rPr lang="en-ZW" sz="4000" dirty="0" smtClean="0"/>
              <a:t>Population :15,900,000</a:t>
            </a:r>
          </a:p>
          <a:p>
            <a:r>
              <a:rPr lang="en-ZW" sz="4000" dirty="0" smtClean="0"/>
              <a:t>Gross national income per capita: 730</a:t>
            </a:r>
          </a:p>
          <a:p>
            <a:r>
              <a:rPr lang="en-ZW" sz="4000" dirty="0" smtClean="0"/>
              <a:t>Life expectancy at birth m/f (years,2012): 58/60</a:t>
            </a:r>
          </a:p>
          <a:p>
            <a:r>
              <a:rPr lang="en-ZW" sz="4000" dirty="0" smtClean="0"/>
              <a:t>Infant mortality rate: 40.1 deaths/1,000 live births</a:t>
            </a:r>
          </a:p>
          <a:p>
            <a:endParaRPr lang="en-ZW" sz="4000" dirty="0" smtClean="0"/>
          </a:p>
          <a:p>
            <a:pPr marL="18288" indent="0">
              <a:buNone/>
            </a:pPr>
            <a:endParaRPr lang="en-ZW" sz="4000" dirty="0" smtClean="0"/>
          </a:p>
          <a:p>
            <a:endParaRPr lang="en-ZW" dirty="0"/>
          </a:p>
          <a:p>
            <a:pPr marL="0" indent="0">
              <a:buNone/>
            </a:pPr>
            <a:endParaRPr lang="en-ZW" dirty="0" smtClean="0"/>
          </a:p>
          <a:p>
            <a:endParaRPr lang="en-ZW" dirty="0"/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04142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Health Staffing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W" sz="4400" dirty="0" smtClean="0"/>
              <a:t>2 </a:t>
            </a:r>
            <a:r>
              <a:rPr lang="en-ZW" sz="4400" dirty="0"/>
              <a:t>P</a:t>
            </a:r>
            <a:r>
              <a:rPr lang="en-ZW" sz="4400" dirty="0" smtClean="0"/>
              <a:t>hysicians </a:t>
            </a:r>
            <a:r>
              <a:rPr lang="en-ZW" sz="4400" dirty="0"/>
              <a:t>per 10,000 </a:t>
            </a:r>
            <a:r>
              <a:rPr lang="en-ZW" sz="4400" dirty="0" smtClean="0"/>
              <a:t>population </a:t>
            </a:r>
          </a:p>
          <a:p>
            <a:endParaRPr lang="en-ZW" sz="4400" dirty="0" smtClean="0"/>
          </a:p>
          <a:p>
            <a:r>
              <a:rPr lang="en-ZW" sz="4400" dirty="0" smtClean="0"/>
              <a:t>4 </a:t>
            </a:r>
            <a:r>
              <a:rPr lang="en-ZW" sz="4400" dirty="0"/>
              <a:t>N</a:t>
            </a:r>
            <a:r>
              <a:rPr lang="en-ZW" sz="4400" dirty="0" smtClean="0"/>
              <a:t>urses </a:t>
            </a:r>
            <a:r>
              <a:rPr lang="en-ZW" sz="4400" dirty="0"/>
              <a:t>and </a:t>
            </a:r>
            <a:r>
              <a:rPr lang="en-ZW" sz="4400" dirty="0">
                <a:hlinkClick r:id="rId2" tooltip="Midwives"/>
              </a:rPr>
              <a:t>midwives</a:t>
            </a:r>
            <a:r>
              <a:rPr lang="en-ZW" sz="4400" dirty="0"/>
              <a:t> per 10,000 </a:t>
            </a:r>
            <a:r>
              <a:rPr lang="en-ZW" sz="4400" dirty="0" smtClean="0"/>
              <a:t>population.</a:t>
            </a:r>
          </a:p>
          <a:p>
            <a:endParaRPr lang="en-ZW" sz="4400" dirty="0" smtClean="0"/>
          </a:p>
          <a:p>
            <a:r>
              <a:rPr lang="en-ZW" sz="4400" dirty="0" smtClean="0"/>
              <a:t>  8 Ophthalmologists</a:t>
            </a:r>
          </a:p>
          <a:p>
            <a:pPr marL="18288" indent="0">
              <a:buNone/>
            </a:pPr>
            <a:endParaRPr lang="en-ZW" sz="4400" dirty="0" smtClean="0"/>
          </a:p>
          <a:p>
            <a:pPr marL="0" indent="0">
              <a:buNone/>
            </a:pPr>
            <a:endParaRPr lang="en-ZW" sz="4400" dirty="0"/>
          </a:p>
        </p:txBody>
      </p:sp>
    </p:spTree>
    <p:extLst>
      <p:ext uri="{BB962C8B-B14F-4D97-AF65-F5344CB8AC3E}">
        <p14:creationId xmlns:p14="http://schemas.microsoft.com/office/powerpoint/2010/main" val="1892932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W" dirty="0" smtClean="0"/>
              <a:t>LIONS SIGHTFIRST EYE UNIT: KCH</a:t>
            </a:r>
            <a:endParaRPr lang="en-ZW" dirty="0"/>
          </a:p>
        </p:txBody>
      </p:sp>
      <p:pic>
        <p:nvPicPr>
          <p:cNvPr id="4" name="Content Placeholder 3" descr="LSFEH Vitta Msosa Para Matr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447800"/>
            <a:ext cx="7391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725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multiorganize\JT lecture\DSCN0740.JP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380</TotalTime>
  <Words>328</Words>
  <Application>Microsoft Office PowerPoint</Application>
  <PresentationFormat>On-screen Show (4:3)</PresentationFormat>
  <Paragraphs>102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Solstice</vt:lpstr>
      <vt:lpstr>Ophthalmology in Malawi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MALAWI</vt:lpstr>
      <vt:lpstr>Health Staffing</vt:lpstr>
      <vt:lpstr>LIONS SIGHTFIRST EYE UNIT: KCH</vt:lpstr>
      <vt:lpstr> Central Region</vt:lpstr>
      <vt:lpstr>DISEASE BURDEN</vt:lpstr>
      <vt:lpstr>CATARACT 50%</vt:lpstr>
      <vt:lpstr>TRACHOMA 15%</vt:lpstr>
      <vt:lpstr>GLAUCOMA 15%</vt:lpstr>
      <vt:lpstr>CHILDHOOD BLINDNESS</vt:lpstr>
      <vt:lpstr>REFRACTIVE ERROR</vt:lpstr>
      <vt:lpstr>DIABETES</vt:lpstr>
      <vt:lpstr>PRP</vt:lpstr>
      <vt:lpstr>  SITUATIONAL ANALYSIS </vt:lpstr>
      <vt:lpstr>   SITUATIONAL ANALYSIS</vt:lpstr>
      <vt:lpstr>PowerPoint Presentation</vt:lpstr>
      <vt:lpstr>EQUIPMENT</vt:lpstr>
      <vt:lpstr>EQUIPMENT</vt:lpstr>
      <vt:lpstr>EQUIPMENT</vt:lpstr>
      <vt:lpstr>EQUIPMENT</vt:lpstr>
      <vt:lpstr>LOW VISION</vt:lpstr>
      <vt:lpstr>LOW VISION</vt:lpstr>
      <vt:lpstr>CHALLENGES</vt:lpstr>
      <vt:lpstr>WAY FARWARD</vt:lpstr>
      <vt:lpstr>Plan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LIONS SIGHTFIRST EYE HOSPITAL</dc:title>
  <dc:creator>DR Msosa</dc:creator>
  <cp:lastModifiedBy>DR Msosa</cp:lastModifiedBy>
  <cp:revision>38</cp:revision>
  <dcterms:created xsi:type="dcterms:W3CDTF">2014-10-27T06:17:14Z</dcterms:created>
  <dcterms:modified xsi:type="dcterms:W3CDTF">2014-11-13T08:22:26Z</dcterms:modified>
</cp:coreProperties>
</file>